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2.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27"/>
  </p:notesMasterIdLst>
  <p:handoutMasterIdLst>
    <p:handoutMasterId r:id="rId128"/>
  </p:handoutMasterIdLst>
  <p:sldIdLst>
    <p:sldId id="256" r:id="rId2"/>
    <p:sldId id="258" r:id="rId3"/>
    <p:sldId id="259" r:id="rId4"/>
    <p:sldId id="260" r:id="rId5"/>
    <p:sldId id="261" r:id="rId6"/>
    <p:sldId id="262" r:id="rId7"/>
    <p:sldId id="263" r:id="rId8"/>
    <p:sldId id="264" r:id="rId9"/>
    <p:sldId id="265" r:id="rId10"/>
    <p:sldId id="266" r:id="rId11"/>
    <p:sldId id="269" r:id="rId12"/>
    <p:sldId id="270" r:id="rId13"/>
    <p:sldId id="275" r:id="rId14"/>
    <p:sldId id="277" r:id="rId15"/>
    <p:sldId id="278" r:id="rId16"/>
    <p:sldId id="279" r:id="rId17"/>
    <p:sldId id="280" r:id="rId18"/>
    <p:sldId id="283" r:id="rId19"/>
    <p:sldId id="284" r:id="rId20"/>
    <p:sldId id="285" r:id="rId21"/>
    <p:sldId id="286" r:id="rId22"/>
    <p:sldId id="287" r:id="rId23"/>
    <p:sldId id="292" r:id="rId24"/>
    <p:sldId id="293" r:id="rId25"/>
    <p:sldId id="294" r:id="rId26"/>
    <p:sldId id="296" r:id="rId27"/>
    <p:sldId id="297" r:id="rId28"/>
    <p:sldId id="298" r:id="rId29"/>
    <p:sldId id="299" r:id="rId30"/>
    <p:sldId id="300" r:id="rId31"/>
    <p:sldId id="304" r:id="rId32"/>
    <p:sldId id="305" r:id="rId33"/>
    <p:sldId id="306" r:id="rId34"/>
    <p:sldId id="307" r:id="rId35"/>
    <p:sldId id="308" r:id="rId36"/>
    <p:sldId id="309" r:id="rId37"/>
    <p:sldId id="310" r:id="rId38"/>
    <p:sldId id="311" r:id="rId39"/>
    <p:sldId id="312" r:id="rId40"/>
    <p:sldId id="313" r:id="rId41"/>
    <p:sldId id="314" r:id="rId42"/>
    <p:sldId id="323" r:id="rId43"/>
    <p:sldId id="325" r:id="rId44"/>
    <p:sldId id="326" r:id="rId45"/>
    <p:sldId id="327" r:id="rId46"/>
    <p:sldId id="328" r:id="rId47"/>
    <p:sldId id="329" r:id="rId48"/>
    <p:sldId id="330" r:id="rId49"/>
    <p:sldId id="331" r:id="rId50"/>
    <p:sldId id="332" r:id="rId51"/>
    <p:sldId id="333" r:id="rId52"/>
    <p:sldId id="334" r:id="rId53"/>
    <p:sldId id="335" r:id="rId54"/>
    <p:sldId id="338" r:id="rId55"/>
    <p:sldId id="340" r:id="rId56"/>
    <p:sldId id="341" r:id="rId57"/>
    <p:sldId id="342" r:id="rId58"/>
    <p:sldId id="343" r:id="rId59"/>
    <p:sldId id="345" r:id="rId60"/>
    <p:sldId id="346" r:id="rId61"/>
    <p:sldId id="349" r:id="rId62"/>
    <p:sldId id="352" r:id="rId63"/>
    <p:sldId id="354" r:id="rId64"/>
    <p:sldId id="423"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70" r:id="rId81"/>
    <p:sldId id="371" r:id="rId82"/>
    <p:sldId id="372" r:id="rId83"/>
    <p:sldId id="373" r:id="rId84"/>
    <p:sldId id="375" r:id="rId85"/>
    <p:sldId id="376" r:id="rId86"/>
    <p:sldId id="377" r:id="rId87"/>
    <p:sldId id="380" r:id="rId88"/>
    <p:sldId id="381" r:id="rId89"/>
    <p:sldId id="383" r:id="rId90"/>
    <p:sldId id="384" r:id="rId91"/>
    <p:sldId id="385" r:id="rId92"/>
    <p:sldId id="386" r:id="rId93"/>
    <p:sldId id="387" r:id="rId94"/>
    <p:sldId id="388" r:id="rId95"/>
    <p:sldId id="389" r:id="rId96"/>
    <p:sldId id="390" r:id="rId97"/>
    <p:sldId id="391" r:id="rId98"/>
    <p:sldId id="392" r:id="rId99"/>
    <p:sldId id="393" r:id="rId100"/>
    <p:sldId id="394" r:id="rId101"/>
    <p:sldId id="395" r:id="rId102"/>
    <p:sldId id="396" r:id="rId103"/>
    <p:sldId id="397" r:id="rId104"/>
    <p:sldId id="398" r:id="rId105"/>
    <p:sldId id="399" r:id="rId106"/>
    <p:sldId id="400" r:id="rId107"/>
    <p:sldId id="402" r:id="rId108"/>
    <p:sldId id="403" r:id="rId109"/>
    <p:sldId id="404" r:id="rId110"/>
    <p:sldId id="405" r:id="rId111"/>
    <p:sldId id="406" r:id="rId112"/>
    <p:sldId id="407" r:id="rId113"/>
    <p:sldId id="408" r:id="rId114"/>
    <p:sldId id="409" r:id="rId115"/>
    <p:sldId id="410" r:id="rId116"/>
    <p:sldId id="412" r:id="rId117"/>
    <p:sldId id="413" r:id="rId118"/>
    <p:sldId id="414" r:id="rId119"/>
    <p:sldId id="415" r:id="rId120"/>
    <p:sldId id="416" r:id="rId121"/>
    <p:sldId id="417" r:id="rId122"/>
    <p:sldId id="418" r:id="rId123"/>
    <p:sldId id="419" r:id="rId124"/>
    <p:sldId id="421" r:id="rId125"/>
    <p:sldId id="422" r:id="rId126"/>
  </p:sldIdLst>
  <p:sldSz cx="9144000" cy="6858000" type="screen4x3"/>
  <p:notesSz cx="6761163" cy="9942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8" autoAdjust="0"/>
    <p:restoredTop sz="85714" autoAdjust="0"/>
  </p:normalViewPr>
  <p:slideViewPr>
    <p:cSldViewPr>
      <p:cViewPr varScale="1">
        <p:scale>
          <a:sx n="64" d="100"/>
          <a:sy n="64" d="100"/>
        </p:scale>
        <p:origin x="1626"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1BA95B6-A81E-48D4-9644-B11B2204E595}" type="datetimeFigureOut">
              <a:rPr lang="en-US"/>
              <a:pPr>
                <a:defRPr/>
              </a:pPr>
              <a:t>4/26/2019</a:t>
            </a:fld>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047526C-0293-4053-B044-FA2EB4289920}" type="slidenum">
              <a:rPr lang="en-US" altLang="en-US"/>
              <a:pPr>
                <a:defRPr/>
              </a:pPr>
              <a:t>‹#›</a:t>
            </a:fld>
            <a:endParaRPr lang="en-US" altLang="en-US"/>
          </a:p>
        </p:txBody>
      </p:sp>
    </p:spTree>
    <p:extLst>
      <p:ext uri="{BB962C8B-B14F-4D97-AF65-F5344CB8AC3E}">
        <p14:creationId xmlns:p14="http://schemas.microsoft.com/office/powerpoint/2010/main" val="3042973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96F7DC12-8F17-4F12-817F-936D16C8E92D}" type="datetimeFigureOut">
              <a:rPr lang="en-US"/>
              <a:pPr>
                <a:defRPr/>
              </a:pPr>
              <a:t>4/26/2019</a:t>
            </a:fld>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4038"/>
            <a:ext cx="2930525"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C0B80B0-DE66-4559-9066-098E51471FE1}" type="slidenum">
              <a:rPr lang="en-US" altLang="en-US"/>
              <a:pPr>
                <a:defRPr/>
              </a:pPr>
              <a:t>‹#›</a:t>
            </a:fld>
            <a:endParaRPr lang="en-US" altLang="en-US"/>
          </a:p>
        </p:txBody>
      </p:sp>
    </p:spTree>
    <p:extLst>
      <p:ext uri="{BB962C8B-B14F-4D97-AF65-F5344CB8AC3E}">
        <p14:creationId xmlns:p14="http://schemas.microsoft.com/office/powerpoint/2010/main" val="146135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6A96F2-32E6-4E82-A813-7B958F00423D}"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8238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24CE29-B477-4F12-A161-DD89F9C0D054}" type="slidenum">
              <a:rPr lang="en-US" altLang="en-US" sz="1200"/>
              <a:pPr eaLnBrk="1" hangingPunct="1"/>
              <a:t>10</a:t>
            </a:fld>
            <a:endParaRPr lang="en-US" altLang="en-US" sz="1200"/>
          </a:p>
        </p:txBody>
      </p:sp>
      <p:sp>
        <p:nvSpPr>
          <p:cNvPr id="82947" name="Rectangle 2"/>
          <p:cNvSpPr>
            <a:spLocks noGrp="1" noRot="1" noChangeAspect="1" noChangeArrowheads="1" noTextEdit="1"/>
          </p:cNvSpPr>
          <p:nvPr>
            <p:ph type="sldImg"/>
          </p:nvPr>
        </p:nvSpPr>
        <p:spPr>
          <a:xfrm>
            <a:off x="4546600" y="1808163"/>
            <a:ext cx="0" cy="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85135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E3AE67B-E07E-4B44-BA77-B0FB3257139B}" type="slidenum">
              <a:rPr lang="en-US" altLang="en-US" sz="1200"/>
              <a:pPr eaLnBrk="1" hangingPunct="1"/>
              <a:t>12</a:t>
            </a:fld>
            <a:endParaRPr lang="en-US" altLang="en-US" sz="1200"/>
          </a:p>
        </p:txBody>
      </p:sp>
      <p:sp>
        <p:nvSpPr>
          <p:cNvPr id="86019" name="Rectangle 2"/>
          <p:cNvSpPr>
            <a:spLocks noGrp="1" noRot="1" noChangeAspect="1" noChangeArrowheads="1" noTextEdit="1"/>
          </p:cNvSpPr>
          <p:nvPr>
            <p:ph type="sldImg"/>
          </p:nvPr>
        </p:nvSpPr>
        <p:spPr>
          <a:xfrm>
            <a:off x="4546600" y="1808163"/>
            <a:ext cx="0" cy="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321569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E32F99B-396D-4D07-81E6-FF51F1BB360A}" type="slidenum">
              <a:rPr lang="en-US" altLang="en-US" sz="1200"/>
              <a:pPr eaLnBrk="1" hangingPunct="1"/>
              <a:t>13</a:t>
            </a:fld>
            <a:endParaRPr lang="en-US" altLang="en-US" sz="1200"/>
          </a:p>
        </p:txBody>
      </p:sp>
      <p:sp>
        <p:nvSpPr>
          <p:cNvPr id="89091" name="Rectangle 2"/>
          <p:cNvSpPr>
            <a:spLocks noGrp="1" noRot="1" noChangeAspect="1" noChangeArrowheads="1" noTextEdit="1"/>
          </p:cNvSpPr>
          <p:nvPr>
            <p:ph type="sldImg"/>
          </p:nvPr>
        </p:nvSpPr>
        <p:spPr>
          <a:xfrm>
            <a:off x="2887663" y="522288"/>
            <a:ext cx="3497262" cy="2622550"/>
          </a:xfrm>
          <a:ln w="12700" cap="flat">
            <a:solidFill>
              <a:schemeClr val="tx1"/>
            </a:solidFill>
          </a:ln>
        </p:spPr>
      </p:sp>
      <p:sp>
        <p:nvSpPr>
          <p:cNvPr id="89092" name="Rectangle 3"/>
          <p:cNvSpPr>
            <a:spLocks noGrp="1" noChangeArrowheads="1"/>
          </p:cNvSpPr>
          <p:nvPr>
            <p:ph type="body" idx="1"/>
          </p:nvPr>
        </p:nvSpPr>
        <p:spPr>
          <a:xfrm>
            <a:off x="1217613" y="3317875"/>
            <a:ext cx="6837362" cy="3155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7" rIns="93973" bIns="46987"/>
          <a:lstStyle/>
          <a:p>
            <a:pPr eaLnBrk="1" hangingPunct="1"/>
            <a:endParaRPr lang="es-AR" altLang="en-US" smtClean="0"/>
          </a:p>
        </p:txBody>
      </p:sp>
    </p:spTree>
    <p:extLst>
      <p:ext uri="{BB962C8B-B14F-4D97-AF65-F5344CB8AC3E}">
        <p14:creationId xmlns:p14="http://schemas.microsoft.com/office/powerpoint/2010/main" val="202967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5C86006-A01F-4E4D-8918-4CE33B3F6514}" type="slidenum">
              <a:rPr lang="en-US" altLang="en-US" sz="1200"/>
              <a:pPr eaLnBrk="1" hangingPunct="1"/>
              <a:t>14</a:t>
            </a:fld>
            <a:endParaRPr lang="en-US" altLang="en-US" sz="1200"/>
          </a:p>
        </p:txBody>
      </p:sp>
      <p:sp>
        <p:nvSpPr>
          <p:cNvPr id="91139" name="Rectangle 2"/>
          <p:cNvSpPr>
            <a:spLocks noGrp="1" noRot="1" noChangeAspect="1" noChangeArrowheads="1" noTextEdit="1"/>
          </p:cNvSpPr>
          <p:nvPr>
            <p:ph type="sldImg"/>
          </p:nvPr>
        </p:nvSpPr>
        <p:spPr>
          <a:xfrm>
            <a:off x="4546600" y="1808163"/>
            <a:ext cx="0" cy="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70057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012801C-406D-47D4-B0CA-DAB038ABA74D}" type="slidenum">
              <a:rPr lang="en-US" altLang="en-US" sz="1200"/>
              <a:pPr eaLnBrk="1" hangingPunct="1"/>
              <a:t>15</a:t>
            </a:fld>
            <a:endParaRPr lang="en-US" altLang="en-US" sz="1200"/>
          </a:p>
        </p:txBody>
      </p:sp>
      <p:sp>
        <p:nvSpPr>
          <p:cNvPr id="92163" name="Rectangle 1026"/>
          <p:cNvSpPr>
            <a:spLocks noGrp="1" noRot="1" noChangeAspect="1" noChangeArrowheads="1" noTextEdit="1"/>
          </p:cNvSpPr>
          <p:nvPr>
            <p:ph type="sldImg"/>
          </p:nvPr>
        </p:nvSpPr>
        <p:spPr>
          <a:xfrm>
            <a:off x="4546600" y="1808163"/>
            <a:ext cx="0" cy="0"/>
          </a:xfrm>
          <a:ln/>
        </p:spPr>
      </p:sp>
      <p:sp>
        <p:nvSpPr>
          <p:cNvPr id="921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50801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E69A3C-8B52-4F15-A49E-54F8269AE96C}" type="slidenum">
              <a:rPr lang="en-US" altLang="en-US" sz="1200"/>
              <a:pPr eaLnBrk="1" hangingPunct="1"/>
              <a:t>16</a:t>
            </a:fld>
            <a:endParaRPr lang="en-US" altLang="en-US" sz="1200"/>
          </a:p>
        </p:txBody>
      </p:sp>
      <p:sp>
        <p:nvSpPr>
          <p:cNvPr id="93187" name="Rectangle 2"/>
          <p:cNvSpPr>
            <a:spLocks noGrp="1" noRot="1" noChangeAspect="1" noChangeArrowheads="1" noTextEdit="1"/>
          </p:cNvSpPr>
          <p:nvPr>
            <p:ph type="sldImg"/>
          </p:nvPr>
        </p:nvSpPr>
        <p:spPr>
          <a:xfrm>
            <a:off x="4546600" y="1808163"/>
            <a:ext cx="0" cy="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235074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6CCEB08-5558-4FF4-A9DE-8ED036B0CD08}" type="slidenum">
              <a:rPr lang="en-US" altLang="en-US" sz="1200"/>
              <a:pPr eaLnBrk="1" hangingPunct="1"/>
              <a:t>17</a:t>
            </a:fld>
            <a:endParaRPr lang="en-US" altLang="en-US" sz="1200"/>
          </a:p>
        </p:txBody>
      </p:sp>
      <p:sp>
        <p:nvSpPr>
          <p:cNvPr id="94211" name="Rectangle 2"/>
          <p:cNvSpPr>
            <a:spLocks noGrp="1" noRot="1" noChangeAspect="1" noChangeArrowheads="1" noTextEdit="1"/>
          </p:cNvSpPr>
          <p:nvPr>
            <p:ph type="sldImg"/>
          </p:nvPr>
        </p:nvSpPr>
        <p:spPr>
          <a:xfrm>
            <a:off x="4546600" y="1808163"/>
            <a:ext cx="0" cy="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357779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7622AB-1E10-439B-AA80-0835186A0F47}" type="slidenum">
              <a:rPr lang="en-US" altLang="en-US" sz="1200"/>
              <a:pPr eaLnBrk="1" hangingPunct="1"/>
              <a:t>18</a:t>
            </a:fld>
            <a:endParaRPr lang="en-US" altLang="en-US" sz="1200"/>
          </a:p>
        </p:txBody>
      </p:sp>
      <p:sp>
        <p:nvSpPr>
          <p:cNvPr id="97283" name="Rectangle 2"/>
          <p:cNvSpPr>
            <a:spLocks noGrp="1" noRot="1" noChangeAspect="1" noChangeArrowheads="1" noTextEdit="1"/>
          </p:cNvSpPr>
          <p:nvPr>
            <p:ph type="sldImg"/>
          </p:nvPr>
        </p:nvSpPr>
        <p:spPr>
          <a:xfrm>
            <a:off x="4546600" y="1808163"/>
            <a:ext cx="0" cy="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223692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32C0855-42D4-4469-AA24-497181D0665E}" type="slidenum">
              <a:rPr lang="en-US" altLang="en-US" sz="1200"/>
              <a:pPr eaLnBrk="1" hangingPunct="1"/>
              <a:t>19</a:t>
            </a:fld>
            <a:endParaRPr lang="en-US" altLang="en-US" sz="1200"/>
          </a:p>
        </p:txBody>
      </p:sp>
      <p:sp>
        <p:nvSpPr>
          <p:cNvPr id="98307" name="Rectangle 2"/>
          <p:cNvSpPr>
            <a:spLocks noGrp="1" noRot="1" noChangeAspect="1" noChangeArrowheads="1" noTextEdit="1"/>
          </p:cNvSpPr>
          <p:nvPr>
            <p:ph type="sldImg"/>
          </p:nvPr>
        </p:nvSpPr>
        <p:spPr>
          <a:xfrm>
            <a:off x="4546600" y="1808163"/>
            <a:ext cx="0" cy="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04041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874CA5D-64F5-47F9-9723-B10FDAF94C8F}" type="slidenum">
              <a:rPr lang="en-US" altLang="en-US" sz="1200"/>
              <a:pPr eaLnBrk="1" hangingPunct="1"/>
              <a:t>20</a:t>
            </a:fld>
            <a:endParaRPr lang="en-US" altLang="en-US" sz="1200"/>
          </a:p>
        </p:txBody>
      </p:sp>
      <p:sp>
        <p:nvSpPr>
          <p:cNvPr id="99331" name="Rectangle 2"/>
          <p:cNvSpPr>
            <a:spLocks noGrp="1" noRot="1" noChangeAspect="1" noChangeArrowheads="1" noTextEdit="1"/>
          </p:cNvSpPr>
          <p:nvPr>
            <p:ph type="sldImg"/>
          </p:nvPr>
        </p:nvSpPr>
        <p:spPr>
          <a:xfrm>
            <a:off x="4546600" y="1808163"/>
            <a:ext cx="0" cy="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382851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3096F1-3BE7-4FC7-BE7A-15B33E2FFC19}" type="slidenum">
              <a:rPr lang="zh-TW" altLang="en-US">
                <a:latin typeface="Arial" panose="020B0604020202020204" pitchFamily="34" charset="0"/>
              </a:rPr>
              <a:pPr>
                <a:spcBef>
                  <a:spcPct val="0"/>
                </a:spcBef>
              </a:pPr>
              <a:t>2</a:t>
            </a:fld>
            <a:endParaRPr lang="en-US" altLang="zh-TW">
              <a:latin typeface="Arial" panose="020B0604020202020204" pitchFamily="34" charset="0"/>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z="1000" smtClean="0"/>
          </a:p>
        </p:txBody>
      </p:sp>
    </p:spTree>
    <p:extLst>
      <p:ext uri="{BB962C8B-B14F-4D97-AF65-F5344CB8AC3E}">
        <p14:creationId xmlns:p14="http://schemas.microsoft.com/office/powerpoint/2010/main" val="2786636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F3B4F9E-3C10-47EF-AF5D-D4AFA2887CE6}" type="slidenum">
              <a:rPr lang="en-US" altLang="en-US" sz="1200"/>
              <a:pPr eaLnBrk="1" hangingPunct="1"/>
              <a:t>21</a:t>
            </a:fld>
            <a:endParaRPr lang="en-US" altLang="en-US" sz="1200"/>
          </a:p>
        </p:txBody>
      </p:sp>
      <p:sp>
        <p:nvSpPr>
          <p:cNvPr id="100355" name="Rectangle 2"/>
          <p:cNvSpPr>
            <a:spLocks noGrp="1" noRot="1" noChangeAspect="1" noChangeArrowheads="1" noTextEdit="1"/>
          </p:cNvSpPr>
          <p:nvPr>
            <p:ph type="sldImg"/>
          </p:nvPr>
        </p:nvSpPr>
        <p:spPr>
          <a:xfrm>
            <a:off x="4546600" y="1808163"/>
            <a:ext cx="0" cy="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3437428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1B14E4B-6C1D-4116-8884-F13D27A32B70}" type="slidenum">
              <a:rPr lang="en-US" altLang="en-US" sz="1200"/>
              <a:pPr eaLnBrk="1" hangingPunct="1"/>
              <a:t>22</a:t>
            </a:fld>
            <a:endParaRPr lang="en-US" altLang="en-US" sz="1200"/>
          </a:p>
        </p:txBody>
      </p:sp>
      <p:sp>
        <p:nvSpPr>
          <p:cNvPr id="101379" name="Rectangle 2"/>
          <p:cNvSpPr>
            <a:spLocks noGrp="1" noRot="1" noChangeAspect="1" noChangeArrowheads="1" noTextEdit="1"/>
          </p:cNvSpPr>
          <p:nvPr>
            <p:ph type="sldImg"/>
          </p:nvPr>
        </p:nvSpPr>
        <p:spPr>
          <a:xfrm>
            <a:off x="4546600" y="1808163"/>
            <a:ext cx="0" cy="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33936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4190D2E-EDF1-4CAB-9DCA-7658B93B25EB}" type="slidenum">
              <a:rPr lang="en-US" altLang="en-US" sz="1200"/>
              <a:pPr eaLnBrk="1" hangingPunct="1"/>
              <a:t>23</a:t>
            </a:fld>
            <a:endParaRPr lang="en-US" alt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58969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88E03D-FD90-46BA-BC1A-FEB3C0F669CD}" type="slidenum">
              <a:rPr lang="en-US" altLang="en-US" sz="1200"/>
              <a:pPr eaLnBrk="1" hangingPunct="1"/>
              <a:t>24</a:t>
            </a:fld>
            <a:endParaRPr lang="en-US" altLang="en-US" sz="1200"/>
          </a:p>
        </p:txBody>
      </p:sp>
      <p:sp>
        <p:nvSpPr>
          <p:cNvPr id="104451" name="Rectangle 2"/>
          <p:cNvSpPr>
            <a:spLocks noGrp="1" noRot="1" noChangeAspect="1" noChangeArrowheads="1" noTextEdit="1"/>
          </p:cNvSpPr>
          <p:nvPr>
            <p:ph type="sldImg"/>
          </p:nvPr>
        </p:nvSpPr>
        <p:spPr>
          <a:xfrm>
            <a:off x="4546600" y="1808163"/>
            <a:ext cx="0" cy="0"/>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82616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3077647-42DF-4811-B2E5-8A43862010DC}" type="slidenum">
              <a:rPr lang="en-US" altLang="en-US" sz="1200"/>
              <a:pPr eaLnBrk="1" hangingPunct="1"/>
              <a:t>25</a:t>
            </a:fld>
            <a:endParaRPr lang="en-US" altLang="en-US" sz="1200"/>
          </a:p>
        </p:txBody>
      </p:sp>
      <p:sp>
        <p:nvSpPr>
          <p:cNvPr id="105475" name="Rectangle 2"/>
          <p:cNvSpPr>
            <a:spLocks noGrp="1" noRot="1" noChangeAspect="1" noChangeArrowheads="1" noTextEdit="1"/>
          </p:cNvSpPr>
          <p:nvPr>
            <p:ph type="sldImg"/>
          </p:nvPr>
        </p:nvSpPr>
        <p:spPr>
          <a:xfrm>
            <a:off x="4546600" y="1808163"/>
            <a:ext cx="0" cy="0"/>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417068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CC2D46E-97A4-40C1-89D6-7102D10458BE}" type="slidenum">
              <a:rPr lang="en-US" altLang="en-US" sz="1200"/>
              <a:pPr eaLnBrk="1" hangingPunct="1"/>
              <a:t>26</a:t>
            </a:fld>
            <a:endParaRPr lang="en-US" altLang="en-US" sz="1200"/>
          </a:p>
        </p:txBody>
      </p:sp>
      <p:sp>
        <p:nvSpPr>
          <p:cNvPr id="107523" name="Rectangle 2"/>
          <p:cNvSpPr>
            <a:spLocks noGrp="1" noRot="1" noChangeAspect="1" noChangeArrowheads="1" noTextEdit="1"/>
          </p:cNvSpPr>
          <p:nvPr>
            <p:ph type="sldImg"/>
          </p:nvPr>
        </p:nvSpPr>
        <p:spPr>
          <a:xfrm>
            <a:off x="4546600" y="1808163"/>
            <a:ext cx="0" cy="0"/>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4199370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D0326F1-E601-4014-A50F-FD85200838EA}" type="slidenum">
              <a:rPr lang="en-US" altLang="en-US" sz="1200"/>
              <a:pPr eaLnBrk="1" hangingPunct="1"/>
              <a:t>27</a:t>
            </a:fld>
            <a:endParaRPr lang="en-US" altLang="en-US" sz="1200"/>
          </a:p>
        </p:txBody>
      </p:sp>
      <p:sp>
        <p:nvSpPr>
          <p:cNvPr id="108547" name="Rectangle 2"/>
          <p:cNvSpPr>
            <a:spLocks noGrp="1" noRot="1" noChangeAspect="1" noChangeArrowheads="1" noTextEdit="1"/>
          </p:cNvSpPr>
          <p:nvPr>
            <p:ph type="sldImg"/>
          </p:nvPr>
        </p:nvSpPr>
        <p:spPr>
          <a:xfrm>
            <a:off x="4546600" y="1808163"/>
            <a:ext cx="0" cy="0"/>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627287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2FEACA5-1213-4F5F-979F-7A240F6EEB6D}" type="slidenum">
              <a:rPr lang="en-US" altLang="en-US" sz="1200"/>
              <a:pPr eaLnBrk="1" hangingPunct="1"/>
              <a:t>28</a:t>
            </a:fld>
            <a:endParaRPr lang="en-US" altLang="en-US" sz="1200"/>
          </a:p>
        </p:txBody>
      </p:sp>
      <p:sp>
        <p:nvSpPr>
          <p:cNvPr id="109571" name="Rectangle 2"/>
          <p:cNvSpPr>
            <a:spLocks noGrp="1" noRot="1" noChangeAspect="1" noChangeArrowheads="1" noTextEdit="1"/>
          </p:cNvSpPr>
          <p:nvPr>
            <p:ph type="sldImg"/>
          </p:nvPr>
        </p:nvSpPr>
        <p:spPr>
          <a:xfrm>
            <a:off x="4546600" y="1808163"/>
            <a:ext cx="0" cy="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2510903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86FD2C-8CBE-4476-A930-A20BF594EE3E}" type="slidenum">
              <a:rPr lang="en-US" altLang="en-US" sz="1200"/>
              <a:pPr eaLnBrk="1" hangingPunct="1"/>
              <a:t>29</a:t>
            </a:fld>
            <a:endParaRPr lang="en-US" altLang="en-US" sz="1200"/>
          </a:p>
        </p:txBody>
      </p:sp>
      <p:sp>
        <p:nvSpPr>
          <p:cNvPr id="110595" name="Rectangle 2"/>
          <p:cNvSpPr>
            <a:spLocks noGrp="1" noRot="1" noChangeAspect="1" noChangeArrowheads="1" noTextEdit="1"/>
          </p:cNvSpPr>
          <p:nvPr>
            <p:ph type="sldImg"/>
          </p:nvPr>
        </p:nvSpPr>
        <p:spPr>
          <a:xfrm>
            <a:off x="4546600" y="1808163"/>
            <a:ext cx="0" cy="0"/>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192260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5F9D4FA-DD64-41E8-99F8-7B9A554484BD}" type="slidenum">
              <a:rPr lang="en-US" altLang="en-US" sz="1200"/>
              <a:pPr eaLnBrk="1" hangingPunct="1"/>
              <a:t>30</a:t>
            </a:fld>
            <a:endParaRPr lang="en-US" altLang="en-US" sz="1200"/>
          </a:p>
        </p:txBody>
      </p:sp>
      <p:sp>
        <p:nvSpPr>
          <p:cNvPr id="111619" name="Rectangle 2"/>
          <p:cNvSpPr>
            <a:spLocks noGrp="1" noRot="1" noChangeAspect="1" noChangeArrowheads="1" noTextEdit="1"/>
          </p:cNvSpPr>
          <p:nvPr>
            <p:ph type="sldImg"/>
          </p:nvPr>
        </p:nvSpPr>
        <p:spPr>
          <a:xfrm>
            <a:off x="4546600" y="1808163"/>
            <a:ext cx="0" cy="0"/>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35957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7E9C721-78C8-43D8-A386-1596E494CE33}" type="slidenum">
              <a:rPr lang="en-US" altLang="en-US" sz="1200"/>
              <a:pPr eaLnBrk="1" hangingPunct="1"/>
              <a:t>3</a:t>
            </a:fld>
            <a:endParaRPr lang="en-US" altLang="en-US" sz="1200"/>
          </a:p>
        </p:txBody>
      </p:sp>
      <p:sp>
        <p:nvSpPr>
          <p:cNvPr id="75779" name="Rectangle 2"/>
          <p:cNvSpPr>
            <a:spLocks noGrp="1" noRot="1" noChangeAspect="1" noChangeArrowheads="1" noTextEdit="1"/>
          </p:cNvSpPr>
          <p:nvPr>
            <p:ph type="sldImg"/>
          </p:nvPr>
        </p:nvSpPr>
        <p:spPr>
          <a:xfrm>
            <a:off x="4546600" y="1808163"/>
            <a:ext cx="0" cy="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969583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553A89-A8ED-4E08-A769-D17801134AAD}" type="slidenum">
              <a:rPr lang="en-US" altLang="en-US" sz="1200"/>
              <a:pPr eaLnBrk="1" hangingPunct="1"/>
              <a:t>31</a:t>
            </a:fld>
            <a:endParaRPr lang="en-US"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04906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A840CE0-C24D-47C6-AE39-4979A9D4331B}" type="slidenum">
              <a:rPr lang="en-US" altLang="en-US" sz="1200"/>
              <a:pPr eaLnBrk="1" hangingPunct="1"/>
              <a:t>32</a:t>
            </a:fld>
            <a:endParaRPr lang="en-US" altLang="en-US" sz="1200"/>
          </a:p>
        </p:txBody>
      </p:sp>
      <p:sp>
        <p:nvSpPr>
          <p:cNvPr id="114691" name="Rectangle 2"/>
          <p:cNvSpPr>
            <a:spLocks noGrp="1" noRot="1" noChangeAspect="1" noChangeArrowheads="1" noTextEdit="1"/>
          </p:cNvSpPr>
          <p:nvPr>
            <p:ph type="sldImg"/>
          </p:nvPr>
        </p:nvSpPr>
        <p:spPr>
          <a:xfrm>
            <a:off x="4546600" y="1808163"/>
            <a:ext cx="0" cy="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705214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54A61B0-60B3-4D8B-A9AA-1EA7E63B656A}" type="slidenum">
              <a:rPr lang="en-US" altLang="en-US" sz="1200"/>
              <a:pPr eaLnBrk="1" hangingPunct="1"/>
              <a:t>33</a:t>
            </a:fld>
            <a:endParaRPr lang="en-US" altLang="en-US" sz="1200"/>
          </a:p>
        </p:txBody>
      </p:sp>
      <p:sp>
        <p:nvSpPr>
          <p:cNvPr id="115715" name="Rectangle 2"/>
          <p:cNvSpPr>
            <a:spLocks noGrp="1" noRot="1" noChangeAspect="1" noChangeArrowheads="1" noTextEdit="1"/>
          </p:cNvSpPr>
          <p:nvPr>
            <p:ph type="sldImg"/>
          </p:nvPr>
        </p:nvSpPr>
        <p:spPr>
          <a:xfrm>
            <a:off x="4546600" y="1808163"/>
            <a:ext cx="0" cy="0"/>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3086754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EE72E40-13C8-4609-92AC-EFC1ABD10356}" type="slidenum">
              <a:rPr lang="en-US" altLang="en-US" sz="1200"/>
              <a:pPr eaLnBrk="1" hangingPunct="1"/>
              <a:t>34</a:t>
            </a:fld>
            <a:endParaRPr lang="en-US" altLang="en-US" sz="1200"/>
          </a:p>
        </p:txBody>
      </p:sp>
      <p:sp>
        <p:nvSpPr>
          <p:cNvPr id="116739" name="Rectangle 2"/>
          <p:cNvSpPr>
            <a:spLocks noGrp="1" noRot="1" noChangeAspect="1" noChangeArrowheads="1" noTextEdit="1"/>
          </p:cNvSpPr>
          <p:nvPr>
            <p:ph type="sldImg"/>
          </p:nvPr>
        </p:nvSpPr>
        <p:spPr>
          <a:xfrm>
            <a:off x="4546600" y="1808163"/>
            <a:ext cx="0" cy="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2525796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79CDC1-97E8-4F71-B39A-06C4006D6EC4}" type="slidenum">
              <a:rPr lang="en-US" altLang="en-US" sz="1200"/>
              <a:pPr eaLnBrk="1" hangingPunct="1"/>
              <a:t>35</a:t>
            </a:fld>
            <a:endParaRPr lang="en-US" altLang="en-US" sz="1200"/>
          </a:p>
        </p:txBody>
      </p:sp>
      <p:sp>
        <p:nvSpPr>
          <p:cNvPr id="117763" name="Rectangle 2"/>
          <p:cNvSpPr>
            <a:spLocks noGrp="1" noRot="1" noChangeAspect="1" noChangeArrowheads="1" noTextEdit="1"/>
          </p:cNvSpPr>
          <p:nvPr>
            <p:ph type="sldImg"/>
          </p:nvPr>
        </p:nvSpPr>
        <p:spPr>
          <a:xfrm>
            <a:off x="4546600" y="1808163"/>
            <a:ext cx="0" cy="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2072194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15A2486-6A2A-4C47-9877-F382452379A7}" type="slidenum">
              <a:rPr lang="en-US" altLang="en-US" sz="1200"/>
              <a:pPr eaLnBrk="1" hangingPunct="1"/>
              <a:t>36</a:t>
            </a:fld>
            <a:endParaRPr lang="en-US" altLang="en-US" sz="1200"/>
          </a:p>
        </p:txBody>
      </p:sp>
      <p:sp>
        <p:nvSpPr>
          <p:cNvPr id="118787" name="Rectangle 2"/>
          <p:cNvSpPr>
            <a:spLocks noGrp="1" noRot="1" noChangeAspect="1" noChangeArrowheads="1" noTextEdit="1"/>
          </p:cNvSpPr>
          <p:nvPr>
            <p:ph type="sldImg"/>
          </p:nvPr>
        </p:nvSpPr>
        <p:spPr>
          <a:xfrm>
            <a:off x="4546600" y="1808163"/>
            <a:ext cx="0" cy="0"/>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422001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7001041-9429-4041-8245-F786B899D6AB}" type="slidenum">
              <a:rPr lang="en-US" altLang="en-US" sz="1200"/>
              <a:pPr eaLnBrk="1" hangingPunct="1"/>
              <a:t>37</a:t>
            </a:fld>
            <a:endParaRPr lang="en-US" altLang="en-US" sz="1200"/>
          </a:p>
        </p:txBody>
      </p:sp>
      <p:sp>
        <p:nvSpPr>
          <p:cNvPr id="119811" name="Rectangle 2"/>
          <p:cNvSpPr>
            <a:spLocks noGrp="1" noRot="1" noChangeAspect="1" noChangeArrowheads="1" noTextEdit="1"/>
          </p:cNvSpPr>
          <p:nvPr>
            <p:ph type="sldImg"/>
          </p:nvPr>
        </p:nvSpPr>
        <p:spPr>
          <a:xfrm>
            <a:off x="4546600" y="1808163"/>
            <a:ext cx="0" cy="0"/>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3195911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919865-DC6C-4C6F-9F48-EE5F56B35C9D}" type="slidenum">
              <a:rPr lang="en-US" altLang="en-US" sz="1200"/>
              <a:pPr eaLnBrk="1" hangingPunct="1"/>
              <a:t>38</a:t>
            </a:fld>
            <a:endParaRPr lang="en-US" altLang="en-US" sz="1200"/>
          </a:p>
        </p:txBody>
      </p:sp>
      <p:sp>
        <p:nvSpPr>
          <p:cNvPr id="120835" name="Rectangle 2"/>
          <p:cNvSpPr>
            <a:spLocks noGrp="1" noRot="1" noChangeAspect="1" noChangeArrowheads="1" noTextEdit="1"/>
          </p:cNvSpPr>
          <p:nvPr>
            <p:ph type="sldImg"/>
          </p:nvPr>
        </p:nvSpPr>
        <p:spPr>
          <a:xfrm>
            <a:off x="4546600" y="1808163"/>
            <a:ext cx="0" cy="0"/>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447554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DA04C74-3700-488E-8E14-EE28FDB7B696}" type="slidenum">
              <a:rPr lang="en-US" altLang="en-US" sz="1200"/>
              <a:pPr eaLnBrk="1" hangingPunct="1"/>
              <a:t>39</a:t>
            </a:fld>
            <a:endParaRPr lang="en-US" altLang="en-US" sz="1200"/>
          </a:p>
        </p:txBody>
      </p:sp>
      <p:sp>
        <p:nvSpPr>
          <p:cNvPr id="121859" name="Rectangle 2"/>
          <p:cNvSpPr>
            <a:spLocks noGrp="1" noRot="1" noChangeAspect="1" noChangeArrowheads="1" noTextEdit="1"/>
          </p:cNvSpPr>
          <p:nvPr>
            <p:ph type="sldImg"/>
          </p:nvPr>
        </p:nvSpPr>
        <p:spPr>
          <a:xfrm>
            <a:off x="4546600" y="1808163"/>
            <a:ext cx="0" cy="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275684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86AB624-BE0A-4FC0-8672-C7C9BE98FABD}" type="slidenum">
              <a:rPr lang="en-US" altLang="en-US" sz="1200"/>
              <a:pPr eaLnBrk="1" hangingPunct="1"/>
              <a:t>40</a:t>
            </a:fld>
            <a:endParaRPr lang="en-US" altLang="en-US" sz="1200"/>
          </a:p>
        </p:txBody>
      </p:sp>
      <p:sp>
        <p:nvSpPr>
          <p:cNvPr id="122883" name="Rectangle 2"/>
          <p:cNvSpPr>
            <a:spLocks noGrp="1" noRot="1" noChangeAspect="1" noChangeArrowheads="1" noTextEdit="1"/>
          </p:cNvSpPr>
          <p:nvPr>
            <p:ph type="sldImg"/>
          </p:nvPr>
        </p:nvSpPr>
        <p:spPr>
          <a:xfrm>
            <a:off x="4546600" y="1808163"/>
            <a:ext cx="0" cy="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293534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05C451-19B2-476E-A491-EEFDC63FE096}" type="slidenum">
              <a:rPr lang="en-US" altLang="en-US" sz="1200"/>
              <a:pPr eaLnBrk="1" hangingPunct="1"/>
              <a:t>4</a:t>
            </a:fld>
            <a:endParaRPr lang="en-US" altLang="en-US" sz="1200"/>
          </a:p>
        </p:txBody>
      </p:sp>
      <p:sp>
        <p:nvSpPr>
          <p:cNvPr id="76803" name="Rectangle 2"/>
          <p:cNvSpPr>
            <a:spLocks noGrp="1" noRot="1" noChangeAspect="1" noChangeArrowheads="1" noTextEdit="1"/>
          </p:cNvSpPr>
          <p:nvPr>
            <p:ph type="sldImg"/>
          </p:nvPr>
        </p:nvSpPr>
        <p:spPr>
          <a:xfrm>
            <a:off x="2887663" y="522288"/>
            <a:ext cx="3497262" cy="2622550"/>
          </a:xfrm>
          <a:ln w="12700" cap="flat">
            <a:solidFill>
              <a:schemeClr val="tx1"/>
            </a:solidFill>
          </a:ln>
        </p:spPr>
      </p:sp>
      <p:sp>
        <p:nvSpPr>
          <p:cNvPr id="76804" name="Rectangle 3"/>
          <p:cNvSpPr>
            <a:spLocks noGrp="1" noChangeArrowheads="1"/>
          </p:cNvSpPr>
          <p:nvPr>
            <p:ph type="body" idx="1"/>
          </p:nvPr>
        </p:nvSpPr>
        <p:spPr>
          <a:xfrm>
            <a:off x="1217613" y="3317875"/>
            <a:ext cx="6837362" cy="3155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7" rIns="93973" bIns="46987"/>
          <a:lstStyle/>
          <a:p>
            <a:pPr eaLnBrk="1" hangingPunct="1"/>
            <a:endParaRPr lang="es-AR" altLang="en-US" smtClean="0"/>
          </a:p>
        </p:txBody>
      </p:sp>
    </p:spTree>
    <p:extLst>
      <p:ext uri="{BB962C8B-B14F-4D97-AF65-F5344CB8AC3E}">
        <p14:creationId xmlns:p14="http://schemas.microsoft.com/office/powerpoint/2010/main" val="1379949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44E3D0F-68AD-445C-911A-8E84FBC8D1A5}" type="slidenum">
              <a:rPr lang="en-US" altLang="en-US" sz="1200"/>
              <a:pPr eaLnBrk="1" hangingPunct="1"/>
              <a:t>41</a:t>
            </a:fld>
            <a:endParaRPr lang="en-US" altLang="en-US" sz="1200"/>
          </a:p>
        </p:txBody>
      </p:sp>
      <p:sp>
        <p:nvSpPr>
          <p:cNvPr id="123907" name="Rectangle 1026"/>
          <p:cNvSpPr>
            <a:spLocks noGrp="1" noRot="1" noChangeAspect="1" noChangeArrowheads="1" noTextEdit="1"/>
          </p:cNvSpPr>
          <p:nvPr>
            <p:ph type="sldImg"/>
          </p:nvPr>
        </p:nvSpPr>
        <p:spPr>
          <a:xfrm>
            <a:off x="4546600" y="1808163"/>
            <a:ext cx="0" cy="0"/>
          </a:xfrm>
          <a:ln/>
        </p:spPr>
      </p:sp>
      <p:sp>
        <p:nvSpPr>
          <p:cNvPr id="1239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478828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3A6124-EA95-442C-82F2-172751591C2E}" type="slidenum">
              <a:rPr lang="zh-TW" altLang="en-US">
                <a:latin typeface="Arial" panose="020B0604020202020204" pitchFamily="34" charset="0"/>
              </a:rPr>
              <a:pPr>
                <a:spcBef>
                  <a:spcPct val="0"/>
                </a:spcBef>
              </a:pPr>
              <a:t>42</a:t>
            </a:fld>
            <a:endParaRPr lang="en-US" altLang="zh-TW">
              <a:latin typeface="Arial" panose="020B0604020202020204" pitchFamily="34" charset="0"/>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6319370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42AB50-640B-46DF-861F-6045E4F600B5}" type="slidenum">
              <a:rPr lang="zh-TW" altLang="en-US">
                <a:latin typeface="Arial" panose="020B0604020202020204" pitchFamily="34" charset="0"/>
              </a:rPr>
              <a:pPr>
                <a:spcBef>
                  <a:spcPct val="0"/>
                </a:spcBef>
              </a:pPr>
              <a:t>44</a:t>
            </a:fld>
            <a:endParaRPr lang="en-US" altLang="zh-TW">
              <a:latin typeface="Arial" panose="020B060402020202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Tree>
    <p:extLst>
      <p:ext uri="{BB962C8B-B14F-4D97-AF65-F5344CB8AC3E}">
        <p14:creationId xmlns:p14="http://schemas.microsoft.com/office/powerpoint/2010/main" val="1885671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64796C-C273-47EA-9C8A-E2522C91FDF6}" type="slidenum">
              <a:rPr lang="zh-TW" altLang="en-US">
                <a:latin typeface="Arial" panose="020B0604020202020204" pitchFamily="34" charset="0"/>
              </a:rPr>
              <a:pPr>
                <a:spcBef>
                  <a:spcPct val="0"/>
                </a:spcBef>
              </a:pPr>
              <a:t>45</a:t>
            </a:fld>
            <a:endParaRPr lang="en-US" altLang="zh-TW">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Tree>
    <p:extLst>
      <p:ext uri="{BB962C8B-B14F-4D97-AF65-F5344CB8AC3E}">
        <p14:creationId xmlns:p14="http://schemas.microsoft.com/office/powerpoint/2010/main" val="3326928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89D94E-D21B-4DDD-8E48-74CB7AF7B2CA}" type="slidenum">
              <a:rPr lang="zh-TW" altLang="en-US">
                <a:latin typeface="Arial" panose="020B0604020202020204" pitchFamily="34" charset="0"/>
              </a:rPr>
              <a:pPr>
                <a:spcBef>
                  <a:spcPct val="0"/>
                </a:spcBef>
              </a:pPr>
              <a:t>46</a:t>
            </a:fld>
            <a:endParaRPr lang="en-US" altLang="zh-TW">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Tree>
    <p:extLst>
      <p:ext uri="{BB962C8B-B14F-4D97-AF65-F5344CB8AC3E}">
        <p14:creationId xmlns:p14="http://schemas.microsoft.com/office/powerpoint/2010/main" val="181608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BEBFE6-5694-4A45-936A-8EA817618958}" type="slidenum">
              <a:rPr lang="zh-TW" altLang="en-US">
                <a:latin typeface="Arial" panose="020B0604020202020204" pitchFamily="34" charset="0"/>
              </a:rPr>
              <a:pPr>
                <a:spcBef>
                  <a:spcPct val="0"/>
                </a:spcBef>
              </a:pPr>
              <a:t>47</a:t>
            </a:fld>
            <a:endParaRPr lang="en-US" altLang="zh-TW">
              <a:latin typeface="Arial" panose="020B060402020202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Tree>
    <p:extLst>
      <p:ext uri="{BB962C8B-B14F-4D97-AF65-F5344CB8AC3E}">
        <p14:creationId xmlns:p14="http://schemas.microsoft.com/office/powerpoint/2010/main" val="3126102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E6E1E9-4156-48A7-80D4-09BF7413ACE8}" type="slidenum">
              <a:rPr lang="zh-TW" altLang="en-US">
                <a:latin typeface="Arial" panose="020B0604020202020204" pitchFamily="34" charset="0"/>
              </a:rPr>
              <a:pPr>
                <a:spcBef>
                  <a:spcPct val="0"/>
                </a:spcBef>
              </a:pPr>
              <a:t>49</a:t>
            </a:fld>
            <a:endParaRPr lang="en-US" altLang="zh-TW">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Tree>
    <p:extLst>
      <p:ext uri="{BB962C8B-B14F-4D97-AF65-F5344CB8AC3E}">
        <p14:creationId xmlns:p14="http://schemas.microsoft.com/office/powerpoint/2010/main" val="3926419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06A4CD-9875-4456-AA70-ADC24DA47775}" type="slidenum">
              <a:rPr lang="zh-TW" altLang="en-US">
                <a:latin typeface="Arial" panose="020B0604020202020204" pitchFamily="34" charset="0"/>
              </a:rPr>
              <a:pPr>
                <a:spcBef>
                  <a:spcPct val="0"/>
                </a:spcBef>
              </a:pPr>
              <a:t>52</a:t>
            </a:fld>
            <a:endParaRPr lang="en-US" altLang="zh-TW">
              <a:latin typeface="Arial" panose="020B0604020202020204"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mtClean="0"/>
          </a:p>
        </p:txBody>
      </p:sp>
    </p:spTree>
    <p:extLst>
      <p:ext uri="{BB962C8B-B14F-4D97-AF65-F5344CB8AC3E}">
        <p14:creationId xmlns:p14="http://schemas.microsoft.com/office/powerpoint/2010/main" val="800332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E9074F-A625-45F2-A7D3-081D562A7193}" type="slidenum">
              <a:rPr lang="zh-TW" altLang="en-US">
                <a:latin typeface="Arial" panose="020B0604020202020204" pitchFamily="34" charset="0"/>
              </a:rPr>
              <a:pPr>
                <a:spcBef>
                  <a:spcPct val="0"/>
                </a:spcBef>
              </a:pPr>
              <a:t>53</a:t>
            </a:fld>
            <a:endParaRPr lang="en-US" altLang="zh-TW">
              <a:latin typeface="Arial" panose="020B060402020202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b="1" smtClean="0"/>
          </a:p>
        </p:txBody>
      </p:sp>
    </p:spTree>
    <p:extLst>
      <p:ext uri="{BB962C8B-B14F-4D97-AF65-F5344CB8AC3E}">
        <p14:creationId xmlns:p14="http://schemas.microsoft.com/office/powerpoint/2010/main" val="1893468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6"/>
          <p:cNvSpPr>
            <a:spLocks noGrp="1" noChangeArrowheads="1"/>
          </p:cNvSpPr>
          <p:nvPr>
            <p:ph type="sldNum" sz="quarter" idx="5"/>
          </p:nvPr>
        </p:nvSpPr>
        <p:spPr bwMode="auto">
          <a:noFill/>
          <a:ln>
            <a:miter lim="800000"/>
            <a:headEnd/>
            <a:tailEnd/>
          </a:ln>
        </p:spPr>
        <p:txBody>
          <a:bodyPr/>
          <a:lstStyle/>
          <a:p>
            <a:fld id="{2586D7C0-A399-4FDE-9B4A-4C1774F10617}" type="slidenum">
              <a:rPr lang="en-GB" smtClean="0">
                <a:latin typeface="Arial" pitchFamily="34" charset="0"/>
                <a:cs typeface="Arial" pitchFamily="34" charset="0"/>
              </a:rPr>
              <a:pPr/>
              <a:t>55</a:t>
            </a:fld>
            <a:endParaRPr lang="en-GB" smtClean="0">
              <a:latin typeface="Arial" pitchFamily="34" charset="0"/>
              <a:cs typeface="Arial" pitchFamily="34" charset="0"/>
            </a:endParaRPr>
          </a:p>
        </p:txBody>
      </p:sp>
      <p:sp>
        <p:nvSpPr>
          <p:cNvPr id="68611" name="Text Box 1"/>
          <p:cNvSpPr txBox="1">
            <a:spLocks noChangeArrowheads="1"/>
          </p:cNvSpPr>
          <p:nvPr/>
        </p:nvSpPr>
        <p:spPr bwMode="auto">
          <a:xfrm>
            <a:off x="1127125" y="746125"/>
            <a:ext cx="4506913" cy="3727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8612" name="Rectangle 2"/>
          <p:cNvSpPr>
            <a:spLocks noGrp="1" noChangeArrowheads="1"/>
          </p:cNvSpPr>
          <p:nvPr>
            <p:ph type="body"/>
          </p:nvPr>
        </p:nvSpPr>
        <p:spPr bwMode="auto">
          <a:xfrm>
            <a:off x="676275" y="4722813"/>
            <a:ext cx="5394325" cy="4470400"/>
          </a:xfrm>
          <a:noFill/>
        </p:spPr>
        <p:txBody>
          <a:bodyPr wrap="none" numCol="1" anchor="ctr" anchorCtr="0" compatLnSpc="1">
            <a:prstTxWarp prst="textNoShape">
              <a:avLst/>
            </a:prstTxWarp>
          </a:bodyPr>
          <a:lstStyle/>
          <a:p>
            <a:endParaRPr lang="en-US" smtClean="0"/>
          </a:p>
        </p:txBody>
      </p:sp>
    </p:spTree>
    <p:extLst>
      <p:ext uri="{BB962C8B-B14F-4D97-AF65-F5344CB8AC3E}">
        <p14:creationId xmlns:p14="http://schemas.microsoft.com/office/powerpoint/2010/main" val="152838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41280E6-9E28-4DEA-8D85-AB6D9D7FC7F3}" type="slidenum">
              <a:rPr lang="en-US" altLang="en-US" sz="1200"/>
              <a:pPr eaLnBrk="1" hangingPunct="1"/>
              <a:t>5</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62901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2112963" y="755650"/>
            <a:ext cx="2535237" cy="372903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9635" name="Rectangle 2"/>
          <p:cNvSpPr>
            <a:spLocks noGrp="1" noChangeArrowheads="1"/>
          </p:cNvSpPr>
          <p:nvPr>
            <p:ph type="body"/>
          </p:nvPr>
        </p:nvSpPr>
        <p:spPr bwMode="auto">
          <a:xfrm>
            <a:off x="676275" y="4722813"/>
            <a:ext cx="5405438" cy="4470400"/>
          </a:xfrm>
          <a:noFill/>
        </p:spPr>
        <p:txBody>
          <a:bodyPr wrap="none" numCol="1" anchor="ctr" anchorCtr="0" compatLnSpc="1">
            <a:prstTxWarp prst="textNoShape">
              <a:avLst/>
            </a:prstTxWarp>
          </a:bodyPr>
          <a:lstStyle/>
          <a:p>
            <a:endParaRPr lang="en-US" smtClean="0"/>
          </a:p>
        </p:txBody>
      </p:sp>
    </p:spTree>
    <p:extLst>
      <p:ext uri="{BB962C8B-B14F-4D97-AF65-F5344CB8AC3E}">
        <p14:creationId xmlns:p14="http://schemas.microsoft.com/office/powerpoint/2010/main" val="1382663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6"/>
          <p:cNvSpPr>
            <a:spLocks noGrp="1" noChangeArrowheads="1"/>
          </p:cNvSpPr>
          <p:nvPr>
            <p:ph type="sldNum" sz="quarter" idx="5"/>
          </p:nvPr>
        </p:nvSpPr>
        <p:spPr bwMode="auto">
          <a:noFill/>
          <a:ln>
            <a:miter lim="800000"/>
            <a:headEnd/>
            <a:tailEnd/>
          </a:ln>
        </p:spPr>
        <p:txBody>
          <a:bodyPr/>
          <a:lstStyle/>
          <a:p>
            <a:fld id="{E5D8D7DC-4EB0-48E3-AC2C-8346277661C6}" type="slidenum">
              <a:rPr lang="en-GB" smtClean="0">
                <a:latin typeface="Arial" pitchFamily="34" charset="0"/>
                <a:cs typeface="Arial" pitchFamily="34" charset="0"/>
              </a:rPr>
              <a:pPr/>
              <a:t>57</a:t>
            </a:fld>
            <a:endParaRPr lang="en-GB" smtClean="0">
              <a:latin typeface="Arial" pitchFamily="34" charset="0"/>
              <a:cs typeface="Arial" pitchFamily="34" charset="0"/>
            </a:endParaRPr>
          </a:p>
        </p:txBody>
      </p:sp>
      <p:sp>
        <p:nvSpPr>
          <p:cNvPr id="70659" name="Text Box 1"/>
          <p:cNvSpPr txBox="1">
            <a:spLocks noChangeArrowheads="1"/>
          </p:cNvSpPr>
          <p:nvPr/>
        </p:nvSpPr>
        <p:spPr bwMode="auto">
          <a:xfrm>
            <a:off x="1127125" y="746125"/>
            <a:ext cx="4506913" cy="3727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0660" name="Rectangle 2"/>
          <p:cNvSpPr>
            <a:spLocks noGrp="1" noChangeArrowheads="1"/>
          </p:cNvSpPr>
          <p:nvPr>
            <p:ph type="body"/>
          </p:nvPr>
        </p:nvSpPr>
        <p:spPr bwMode="auto">
          <a:xfrm>
            <a:off x="676275" y="4722813"/>
            <a:ext cx="5394325" cy="4470400"/>
          </a:xfrm>
          <a:noFill/>
        </p:spPr>
        <p:txBody>
          <a:bodyPr wrap="none" numCol="1" anchor="ctr" anchorCtr="0" compatLnSpc="1">
            <a:prstTxWarp prst="textNoShape">
              <a:avLst/>
            </a:prstTxWarp>
          </a:bodyPr>
          <a:lstStyle/>
          <a:p>
            <a:endParaRPr lang="en-US" smtClean="0"/>
          </a:p>
        </p:txBody>
      </p:sp>
    </p:spTree>
    <p:extLst>
      <p:ext uri="{BB962C8B-B14F-4D97-AF65-F5344CB8AC3E}">
        <p14:creationId xmlns:p14="http://schemas.microsoft.com/office/powerpoint/2010/main" val="33771570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112963" y="755650"/>
            <a:ext cx="2535237" cy="372903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1683" name="Rectangle 2"/>
          <p:cNvSpPr>
            <a:spLocks noGrp="1" noChangeArrowheads="1"/>
          </p:cNvSpPr>
          <p:nvPr>
            <p:ph type="body"/>
          </p:nvPr>
        </p:nvSpPr>
        <p:spPr bwMode="auto">
          <a:xfrm>
            <a:off x="676275" y="4722813"/>
            <a:ext cx="5405438" cy="4470400"/>
          </a:xfrm>
          <a:noFill/>
        </p:spPr>
        <p:txBody>
          <a:bodyPr wrap="none" numCol="1" anchor="ctr" anchorCtr="0" compatLnSpc="1">
            <a:prstTxWarp prst="textNoShape">
              <a:avLst/>
            </a:prstTxWarp>
          </a:bodyPr>
          <a:lstStyle/>
          <a:p>
            <a:endParaRPr lang="en-US" smtClean="0"/>
          </a:p>
        </p:txBody>
      </p:sp>
    </p:spTree>
    <p:extLst>
      <p:ext uri="{BB962C8B-B14F-4D97-AF65-F5344CB8AC3E}">
        <p14:creationId xmlns:p14="http://schemas.microsoft.com/office/powerpoint/2010/main" val="22751244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2112963" y="755650"/>
            <a:ext cx="2535237" cy="372903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3731" name="Rectangle 2"/>
          <p:cNvSpPr>
            <a:spLocks noGrp="1" noChangeArrowheads="1"/>
          </p:cNvSpPr>
          <p:nvPr>
            <p:ph type="body"/>
          </p:nvPr>
        </p:nvSpPr>
        <p:spPr bwMode="auto">
          <a:xfrm>
            <a:off x="676275" y="4722813"/>
            <a:ext cx="5405438" cy="4470400"/>
          </a:xfrm>
          <a:noFill/>
        </p:spPr>
        <p:txBody>
          <a:bodyPr wrap="none" numCol="1" anchor="ctr" anchorCtr="0" compatLnSpc="1">
            <a:prstTxWarp prst="textNoShape">
              <a:avLst/>
            </a:prstTxWarp>
          </a:bodyPr>
          <a:lstStyle/>
          <a:p>
            <a:endParaRPr lang="en-US" smtClean="0"/>
          </a:p>
        </p:txBody>
      </p:sp>
    </p:spTree>
    <p:extLst>
      <p:ext uri="{BB962C8B-B14F-4D97-AF65-F5344CB8AC3E}">
        <p14:creationId xmlns:p14="http://schemas.microsoft.com/office/powerpoint/2010/main" val="3932578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2112963" y="755650"/>
            <a:ext cx="2535237" cy="372903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4755" name="Rectangle 2"/>
          <p:cNvSpPr>
            <a:spLocks noGrp="1" noChangeArrowheads="1"/>
          </p:cNvSpPr>
          <p:nvPr>
            <p:ph type="body"/>
          </p:nvPr>
        </p:nvSpPr>
        <p:spPr bwMode="auto">
          <a:xfrm>
            <a:off x="676275" y="4722813"/>
            <a:ext cx="5405438" cy="4470400"/>
          </a:xfrm>
          <a:noFill/>
        </p:spPr>
        <p:txBody>
          <a:bodyPr wrap="none" numCol="1" anchor="ctr" anchorCtr="0" compatLnSpc="1">
            <a:prstTxWarp prst="textNoShape">
              <a:avLst/>
            </a:prstTxWarp>
          </a:bodyPr>
          <a:lstStyle/>
          <a:p>
            <a:endParaRPr lang="en-US" smtClean="0"/>
          </a:p>
        </p:txBody>
      </p:sp>
    </p:spTree>
    <p:extLst>
      <p:ext uri="{BB962C8B-B14F-4D97-AF65-F5344CB8AC3E}">
        <p14:creationId xmlns:p14="http://schemas.microsoft.com/office/powerpoint/2010/main" val="1563375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0265212C-BD39-4AB5-BBCC-B0F1F2A0B019}" type="slidenum">
              <a:rPr lang="id-ID" smtClean="0">
                <a:latin typeface="Arial" pitchFamily="34" charset="0"/>
                <a:cs typeface="Arial" pitchFamily="34" charset="0"/>
              </a:rPr>
              <a:pPr/>
              <a:t>61</a:t>
            </a:fld>
            <a:endParaRPr lang="id-ID" smtClean="0">
              <a:latin typeface="Arial" pitchFamily="34" charset="0"/>
              <a:cs typeface="Arial" pitchFamily="34" charset="0"/>
            </a:endParaRPr>
          </a:p>
        </p:txBody>
      </p:sp>
    </p:spTree>
    <p:extLst>
      <p:ext uri="{BB962C8B-B14F-4D97-AF65-F5344CB8AC3E}">
        <p14:creationId xmlns:p14="http://schemas.microsoft.com/office/powerpoint/2010/main" val="28543693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1AD7D06F-8F6D-467F-AC9B-1CCD84F169FE}" type="slidenum">
              <a:rPr lang="en-US" smtClean="0">
                <a:latin typeface="Arial" pitchFamily="34" charset="0"/>
                <a:cs typeface="Arial" pitchFamily="34" charset="0"/>
              </a:rPr>
              <a:pPr/>
              <a:t>68</a:t>
            </a:fld>
            <a:endParaRPr lang="en-US" smtClean="0">
              <a:latin typeface="Arial" pitchFamily="34" charset="0"/>
              <a:cs typeface="Arial"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98199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30762801-9D9D-48EB-A404-A432F524F25B}" type="slidenum">
              <a:rPr lang="en-US" smtClean="0">
                <a:latin typeface="Arial" pitchFamily="34" charset="0"/>
                <a:cs typeface="Arial" pitchFamily="34" charset="0"/>
              </a:rPr>
              <a:pPr/>
              <a:t>69</a:t>
            </a:fld>
            <a:endParaRPr lang="en-US" smtClean="0">
              <a:latin typeface="Arial" pitchFamily="34" charset="0"/>
              <a:cs typeface="Arial"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666950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D1E9E9E1-C81C-49AA-AD9B-04340A622028}" type="slidenum">
              <a:rPr lang="en-US" smtClean="0">
                <a:latin typeface="Arial" pitchFamily="34" charset="0"/>
                <a:cs typeface="Arial" pitchFamily="34" charset="0"/>
              </a:rPr>
              <a:pPr/>
              <a:t>71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4687792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2B775525-61F4-405B-BF9F-2B72DB061324}" type="slidenum">
              <a:rPr lang="en-US" smtClean="0">
                <a:latin typeface="Arial" pitchFamily="34" charset="0"/>
                <a:cs typeface="Arial" pitchFamily="34" charset="0"/>
              </a:rPr>
              <a:pPr/>
              <a:t>72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89527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5DC8A01-E2C7-4EC9-B10C-4E62B9B972E7}" type="slidenum">
              <a:rPr lang="en-US" altLang="en-US" sz="1200"/>
              <a:pPr eaLnBrk="1" hangingPunct="1"/>
              <a:t>6</a:t>
            </a:fld>
            <a:endParaRPr lang="en-US" altLang="en-US" sz="1200"/>
          </a:p>
        </p:txBody>
      </p:sp>
      <p:sp>
        <p:nvSpPr>
          <p:cNvPr id="78851" name="Rectangle 2"/>
          <p:cNvSpPr>
            <a:spLocks noGrp="1" noRot="1" noChangeAspect="1" noChangeArrowheads="1" noTextEdit="1"/>
          </p:cNvSpPr>
          <p:nvPr>
            <p:ph type="sldImg"/>
          </p:nvPr>
        </p:nvSpPr>
        <p:spPr>
          <a:xfrm>
            <a:off x="4546600" y="1808163"/>
            <a:ext cx="0" cy="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6553347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C8D6D71F-F665-45BA-800C-A5E4287D600C}" type="slidenum">
              <a:rPr lang="en-US" smtClean="0">
                <a:latin typeface="Arial" pitchFamily="34" charset="0"/>
                <a:cs typeface="Arial" pitchFamily="34" charset="0"/>
              </a:rPr>
              <a:pPr/>
              <a:t>73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315261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6C6990A4-3D7D-4668-809D-2BA5C54DE9CC}" type="slidenum">
              <a:rPr lang="en-US" smtClean="0">
                <a:latin typeface="Arial" pitchFamily="34" charset="0"/>
                <a:cs typeface="Arial" pitchFamily="34" charset="0"/>
              </a:rPr>
              <a:pPr/>
              <a:t>74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936719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998662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8136671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a:t>
            </a:r>
            <a:r>
              <a:rPr lang="en-US" b="1" dirty="0" smtClean="0"/>
              <a:t>botnet</a:t>
            </a:r>
            <a:r>
              <a:rPr lang="en-US" dirty="0" smtClean="0"/>
              <a:t> (also known as a zombie army) is a number of Internet computers that, although their owners are unaware of it, have been set up to forward transmissions (including spam or viruses) to other computers on the Internet.</a:t>
            </a:r>
            <a:endParaRPr lang="en-US" b="1" dirty="0" smtClean="0"/>
          </a:p>
        </p:txBody>
      </p:sp>
      <p:sp>
        <p:nvSpPr>
          <p:cNvPr id="87044" name="Slide Number Placeholder 3"/>
          <p:cNvSpPr>
            <a:spLocks noGrp="1"/>
          </p:cNvSpPr>
          <p:nvPr>
            <p:ph type="sldNum" sz="quarter" idx="5"/>
          </p:nvPr>
        </p:nvSpPr>
        <p:spPr bwMode="auto">
          <a:noFill/>
          <a:ln>
            <a:miter lim="800000"/>
            <a:headEnd/>
            <a:tailEnd/>
          </a:ln>
        </p:spPr>
        <p:txBody>
          <a:bodyPr/>
          <a:lstStyle/>
          <a:p>
            <a:fld id="{86FBF2DC-B6E8-4CAD-A882-804775757B99}" type="slidenum">
              <a:rPr lang="en-US" smtClean="0">
                <a:latin typeface="Arial" pitchFamily="34" charset="0"/>
                <a:cs typeface="Arial" pitchFamily="34" charset="0"/>
              </a:rPr>
              <a:pPr/>
              <a:t>77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0347500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3CB7C174-953A-4A62-9D05-50C6474E8B35}" type="slidenum">
              <a:rPr lang="en-US" smtClean="0">
                <a:latin typeface="Arial" pitchFamily="34" charset="0"/>
                <a:cs typeface="Arial" pitchFamily="34" charset="0"/>
              </a:rPr>
              <a:pPr/>
              <a:t>78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6222064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FABAE876-2B38-4CBD-93BD-3ED5A58C253C}" type="slidenum">
              <a:rPr lang="en-US" smtClean="0">
                <a:latin typeface="Arial" pitchFamily="34" charset="0"/>
                <a:cs typeface="Arial" pitchFamily="34" charset="0"/>
              </a:rPr>
              <a:pPr/>
              <a:t>80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2394698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B42DB94D-B8C5-4B86-9253-5BFB5B3315D3}" type="slidenum">
              <a:rPr lang="en-US" smtClean="0">
                <a:latin typeface="Arial" pitchFamily="34" charset="0"/>
                <a:cs typeface="Arial" pitchFamily="34" charset="0"/>
              </a:rPr>
              <a:pPr/>
              <a:t>81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3979159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89A7B8CE-AA73-4B24-92F1-1340DB277B05}" type="slidenum">
              <a:rPr lang="en-US" smtClean="0">
                <a:latin typeface="Arial" pitchFamily="34" charset="0"/>
                <a:cs typeface="Arial" pitchFamily="34" charset="0"/>
              </a:rPr>
              <a:pPr/>
              <a:t>82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6043449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bwMode="auto">
          <a:noFill/>
          <a:ln>
            <a:miter lim="800000"/>
            <a:headEnd/>
            <a:tailEnd/>
          </a:ln>
        </p:spPr>
        <p:txBody>
          <a:bodyPr/>
          <a:lstStyle/>
          <a:p>
            <a:fld id="{34C5CCD6-FD5A-4A54-A72E-D4C8F0740AE7}" type="slidenum">
              <a:rPr lang="en-US" smtClean="0">
                <a:latin typeface="Arial" pitchFamily="34" charset="0"/>
                <a:cs typeface="Arial" pitchFamily="34" charset="0"/>
              </a:rPr>
              <a:pPr/>
              <a:t>87</a:t>
            </a:fld>
            <a:endParaRPr lang="en-US" smtClean="0">
              <a:latin typeface="Arial" pitchFamily="34" charset="0"/>
              <a:cs typeface="Arial"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xfrm>
            <a:off x="901700" y="4724400"/>
            <a:ext cx="4957763" cy="4471988"/>
          </a:xfrm>
          <a:noFill/>
        </p:spPr>
        <p:txBody>
          <a:bodyPr wrap="square" numCol="1" anchor="t" anchorCtr="0" compatLnSpc="1">
            <a:prstTxWarp prst="textNoShape">
              <a:avLst/>
            </a:prstTxWarp>
          </a:bodyPr>
          <a:lstStyle/>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Common Security Issues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00187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B315B34-F0C6-4148-96D5-1C742AA33D7A}" type="slidenum">
              <a:rPr lang="en-US" altLang="en-US" sz="1200"/>
              <a:pPr eaLnBrk="1" hangingPunct="1"/>
              <a:t>7</a:t>
            </a:fld>
            <a:endParaRPr lang="en-US" altLang="en-US" sz="1200"/>
          </a:p>
        </p:txBody>
      </p:sp>
      <p:sp>
        <p:nvSpPr>
          <p:cNvPr id="79875" name="Rectangle 2"/>
          <p:cNvSpPr>
            <a:spLocks noGrp="1" noRot="1" noChangeAspect="1" noChangeArrowheads="1" noTextEdit="1"/>
          </p:cNvSpPr>
          <p:nvPr>
            <p:ph type="sldImg"/>
          </p:nvPr>
        </p:nvSpPr>
        <p:spPr>
          <a:xfrm>
            <a:off x="4546600" y="1808163"/>
            <a:ext cx="0" cy="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1814248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bwMode="auto">
          <a:noFill/>
          <a:ln>
            <a:miter lim="800000"/>
            <a:headEnd/>
            <a:tailEnd/>
          </a:ln>
        </p:spPr>
        <p:txBody>
          <a:bodyPr/>
          <a:lstStyle/>
          <a:p>
            <a:fld id="{B5D300F1-9652-4388-8834-0084BFCF9327}" type="slidenum">
              <a:rPr lang="en-US" smtClean="0">
                <a:latin typeface="Arial" pitchFamily="34" charset="0"/>
                <a:cs typeface="Arial" pitchFamily="34" charset="0"/>
              </a:rPr>
              <a:pPr/>
              <a:t>88</a:t>
            </a:fld>
            <a:endParaRPr lang="en-US" smtClean="0">
              <a:latin typeface="Arial" pitchFamily="34" charset="0"/>
              <a:cs typeface="Arial"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20284498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bwMode="auto">
          <a:noFill/>
          <a:ln>
            <a:miter lim="800000"/>
            <a:headEnd/>
            <a:tailEnd/>
          </a:ln>
        </p:spPr>
        <p:txBody>
          <a:bodyPr/>
          <a:lstStyle/>
          <a:p>
            <a:fld id="{E092906D-AE53-4E66-A1AA-749EC27374A3}" type="slidenum">
              <a:rPr lang="en-US" smtClean="0">
                <a:latin typeface="Arial" pitchFamily="34" charset="0"/>
                <a:cs typeface="Arial" pitchFamily="34" charset="0"/>
              </a:rPr>
              <a:pPr/>
              <a:t>89</a:t>
            </a:fld>
            <a:endParaRPr lang="en-US" smtClean="0">
              <a:latin typeface="Arial" pitchFamily="34" charset="0"/>
              <a:cs typeface="Arial"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42438150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bwMode="auto">
          <a:noFill/>
          <a:ln>
            <a:miter lim="800000"/>
            <a:headEnd/>
            <a:tailEnd/>
          </a:ln>
        </p:spPr>
        <p:txBody>
          <a:bodyPr/>
          <a:lstStyle/>
          <a:p>
            <a:fld id="{31EFC3FB-E723-4A53-A761-B459F43FA02B}" type="slidenum">
              <a:rPr lang="en-US" smtClean="0">
                <a:latin typeface="Arial" pitchFamily="34" charset="0"/>
                <a:cs typeface="Arial" pitchFamily="34" charset="0"/>
              </a:rPr>
              <a:pPr/>
              <a:t>98</a:t>
            </a:fld>
            <a:endParaRPr lang="en-US" smtClean="0">
              <a:latin typeface="Arial" pitchFamily="34" charset="0"/>
              <a:cs typeface="Arial"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xfrm>
            <a:off x="901700" y="4724400"/>
            <a:ext cx="4957763" cy="4471988"/>
          </a:xfrm>
          <a:noFill/>
        </p:spPr>
        <p:txBody>
          <a:bodyPr wrap="square" lIns="91153" tIns="45577" rIns="91153" bIns="45577" numCol="1" anchor="t" anchorCtr="0" compatLnSpc="1">
            <a:prstTxWarp prst="textNoShape">
              <a:avLst/>
            </a:prstTxWarp>
          </a:bodyPr>
          <a:lstStyle/>
          <a:p>
            <a:pPr marL="228600" indent="-228600"/>
            <a:endParaRPr lang="en-US" smtClean="0"/>
          </a:p>
        </p:txBody>
      </p:sp>
    </p:spTree>
    <p:extLst>
      <p:ext uri="{BB962C8B-B14F-4D97-AF65-F5344CB8AC3E}">
        <p14:creationId xmlns:p14="http://schemas.microsoft.com/office/powerpoint/2010/main" val="41871482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bwMode="auto">
          <a:noFill/>
          <a:ln>
            <a:miter lim="800000"/>
            <a:headEnd/>
            <a:tailEnd/>
          </a:ln>
        </p:spPr>
        <p:txBody>
          <a:bodyPr/>
          <a:lstStyle/>
          <a:p>
            <a:fld id="{8EED61B8-1BB3-40B7-8B43-3D283137E184}" type="slidenum">
              <a:rPr lang="en-US" smtClean="0">
                <a:latin typeface="Arial" pitchFamily="34" charset="0"/>
                <a:cs typeface="Arial" pitchFamily="34" charset="0"/>
              </a:rPr>
              <a:pPr/>
              <a:t>100</a:t>
            </a:fld>
            <a:endParaRPr lang="en-US" smtClean="0">
              <a:latin typeface="Arial" pitchFamily="34" charset="0"/>
              <a:cs typeface="Arial"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xfrm>
            <a:off x="677863" y="4724400"/>
            <a:ext cx="5405437" cy="4471988"/>
          </a:xfrm>
          <a:noFill/>
        </p:spPr>
        <p:txBody>
          <a:bodyPr wrap="square" numCol="1" anchor="t" anchorCtr="0" compatLnSpc="1">
            <a:prstTxWarp prst="textNoShape">
              <a:avLst/>
            </a:prstTxWarp>
          </a:bodyPr>
          <a:lstStyle/>
          <a:p>
            <a:pPr>
              <a:buFontTx/>
              <a:buChar char="-"/>
            </a:pPr>
            <a:r>
              <a:rPr lang="en-US" dirty="0" smtClean="0"/>
              <a:t>DOM: Document object model</a:t>
            </a:r>
          </a:p>
        </p:txBody>
      </p:sp>
    </p:spTree>
    <p:extLst>
      <p:ext uri="{BB962C8B-B14F-4D97-AF65-F5344CB8AC3E}">
        <p14:creationId xmlns:p14="http://schemas.microsoft.com/office/powerpoint/2010/main" val="8229745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bwMode="auto">
          <a:noFill/>
          <a:ln>
            <a:miter lim="800000"/>
            <a:headEnd/>
            <a:tailEnd/>
          </a:ln>
        </p:spPr>
        <p:txBody>
          <a:bodyPr/>
          <a:lstStyle/>
          <a:p>
            <a:fld id="{259A3B08-7336-46B5-863E-33331B18F755}" type="slidenum">
              <a:rPr lang="en-US" smtClean="0">
                <a:latin typeface="Arial" pitchFamily="34" charset="0"/>
                <a:cs typeface="Arial" pitchFamily="34" charset="0"/>
              </a:rPr>
              <a:pPr/>
              <a:t>101</a:t>
            </a:fld>
            <a:endParaRPr lang="en-US" smtClean="0">
              <a:latin typeface="Arial" pitchFamily="34" charset="0"/>
              <a:cs typeface="Arial"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xfrm>
            <a:off x="677863" y="4724400"/>
            <a:ext cx="5405437" cy="4471988"/>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092795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Dangerous Characters for Cross Site Scripting</a:t>
            </a:r>
            <a:r>
              <a:rPr lang="en-US" altLang="zh-TW" sz="1200" baseline="0" dirty="0" smtClean="0"/>
              <a:t> should be avoided/ checked</a:t>
            </a:r>
            <a:endParaRPr lang="en-US" altLang="zh-TW" sz="1200" dirty="0" smtClean="0"/>
          </a:p>
          <a:p>
            <a:endParaRPr lang="en-US" dirty="0"/>
          </a:p>
        </p:txBody>
      </p:sp>
      <p:sp>
        <p:nvSpPr>
          <p:cNvPr id="4" name="Slide Number Placeholder 3"/>
          <p:cNvSpPr>
            <a:spLocks noGrp="1"/>
          </p:cNvSpPr>
          <p:nvPr>
            <p:ph type="sldNum" sz="quarter" idx="10"/>
          </p:nvPr>
        </p:nvSpPr>
        <p:spPr/>
        <p:txBody>
          <a:bodyPr/>
          <a:lstStyle/>
          <a:p>
            <a:pPr>
              <a:defRPr/>
            </a:pPr>
            <a:fld id="{FCB4A904-3072-4B27-BB18-71A517858781}" type="slidenum">
              <a:rPr lang="en-US" smtClean="0"/>
              <a:pPr>
                <a:defRPr/>
              </a:pPr>
              <a:t>102</a:t>
            </a:fld>
            <a:endParaRPr lang="en-US"/>
          </a:p>
        </p:txBody>
      </p:sp>
    </p:spTree>
    <p:extLst>
      <p:ext uri="{BB962C8B-B14F-4D97-AF65-F5344CB8AC3E}">
        <p14:creationId xmlns:p14="http://schemas.microsoft.com/office/powerpoint/2010/main" val="11765121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bwMode="auto">
          <a:noFill/>
          <a:ln>
            <a:miter lim="800000"/>
            <a:headEnd/>
            <a:tailEnd/>
          </a:ln>
        </p:spPr>
        <p:txBody>
          <a:bodyPr/>
          <a:lstStyle/>
          <a:p>
            <a:fld id="{2798279F-630E-4D03-96E8-EE9394E4E57F}" type="slidenum">
              <a:rPr lang="en-US" smtClean="0">
                <a:latin typeface="Arial" pitchFamily="34" charset="0"/>
                <a:cs typeface="Arial" pitchFamily="34" charset="0"/>
              </a:rPr>
              <a:pPr/>
              <a:t>106</a:t>
            </a:fld>
            <a:endParaRPr lang="en-US" smtClean="0">
              <a:latin typeface="Arial" pitchFamily="34" charset="0"/>
              <a:cs typeface="Arial"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xfrm>
            <a:off x="677863" y="4724400"/>
            <a:ext cx="5405437" cy="4471988"/>
          </a:xfrm>
          <a:noFill/>
        </p:spPr>
        <p:txBody>
          <a:bodyPr wrap="square" numCol="1" anchor="t" anchorCtr="0" compatLnSpc="1">
            <a:prstTxWarp prst="textNoShape">
              <a:avLst/>
            </a:prstTxWarp>
          </a:bodyPr>
          <a:lstStyle/>
          <a:p>
            <a:r>
              <a:rPr lang="en-US" dirty="0" smtClean="0"/>
              <a:t>SQL Injection occurs when user input is embedded as-is inside a pre-built SQL query. For example:</a:t>
            </a:r>
          </a:p>
          <a:p>
            <a:endParaRPr lang="en-US" dirty="0" smtClean="0"/>
          </a:p>
          <a:p>
            <a:r>
              <a:rPr lang="en-US" dirty="0" smtClean="0"/>
              <a:t>Let’s assume that our web application receives a product ID as input, and presents that product’s page. The SQL query looks like this:</a:t>
            </a:r>
          </a:p>
          <a:p>
            <a:r>
              <a:rPr lang="en-US" dirty="0" smtClean="0"/>
              <a:t>“Select * from products where id=‘” + $REQUEST[‘id’];</a:t>
            </a:r>
          </a:p>
          <a:p>
            <a:endParaRPr lang="en-US" dirty="0" smtClean="0"/>
          </a:p>
          <a:p>
            <a:r>
              <a:rPr lang="en-US" dirty="0" smtClean="0"/>
              <a:t>You should note, that the query is basically a text string, and user input is concatenated to it. In this example, the user string is surrounded by apostrophes. Let’s take a look at what will happen if we submit the product ID value of ‘ or ‘’=‘ </a:t>
            </a:r>
          </a:p>
          <a:p>
            <a:endParaRPr lang="en-US" dirty="0" smtClean="0"/>
          </a:p>
          <a:p>
            <a:r>
              <a:rPr lang="en-US" dirty="0" smtClean="0"/>
              <a:t>The query will be:</a:t>
            </a:r>
          </a:p>
          <a:p>
            <a:r>
              <a:rPr lang="en-US" dirty="0" smtClean="0"/>
              <a:t>SELECT * from products where id=‘’ or ‘’=‘’;</a:t>
            </a:r>
          </a:p>
          <a:p>
            <a:endParaRPr lang="en-US" dirty="0" smtClean="0"/>
          </a:p>
          <a:p>
            <a:r>
              <a:rPr lang="en-US" dirty="0" smtClean="0"/>
              <a:t>You should pay attention to the fact that the WHERE criteria here is basically a Boolean TRUE.</a:t>
            </a:r>
          </a:p>
          <a:p>
            <a:endParaRPr lang="en-US" dirty="0" smtClean="0"/>
          </a:p>
          <a:p>
            <a:r>
              <a:rPr lang="en-US" dirty="0" smtClean="0"/>
              <a:t>Since the results of this query matches every entry in the database, all the products will be returned.</a:t>
            </a:r>
          </a:p>
          <a:p>
            <a:endParaRPr lang="en-US" dirty="0" smtClean="0"/>
          </a:p>
          <a:p>
            <a:endParaRPr lang="en-US" dirty="0" smtClean="0"/>
          </a:p>
        </p:txBody>
      </p:sp>
    </p:spTree>
    <p:extLst>
      <p:ext uri="{BB962C8B-B14F-4D97-AF65-F5344CB8AC3E}">
        <p14:creationId xmlns:p14="http://schemas.microsoft.com/office/powerpoint/2010/main" val="6898396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a:lstStyle/>
          <a:p>
            <a:fld id="{A63CB7BA-8347-402A-9083-84011892B70B}" type="slidenum">
              <a:rPr lang="en-US" smtClean="0">
                <a:latin typeface="Arial" pitchFamily="34" charset="0"/>
                <a:cs typeface="Arial" pitchFamily="34" charset="0"/>
              </a:rPr>
              <a:pPr/>
              <a:t>125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80961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4B56E0-840F-4EAD-A67D-06739CC4D384}" type="slidenum">
              <a:rPr lang="en-US" altLang="en-US" sz="1200"/>
              <a:pPr eaLnBrk="1" hangingPunct="1"/>
              <a:t>8</a:t>
            </a:fld>
            <a:endParaRPr lang="en-US" altLang="en-US" sz="1200"/>
          </a:p>
        </p:txBody>
      </p:sp>
      <p:sp>
        <p:nvSpPr>
          <p:cNvPr id="80899" name="Rectangle 2"/>
          <p:cNvSpPr>
            <a:spLocks noGrp="1" noRot="1" noChangeAspect="1" noChangeArrowheads="1" noTextEdit="1"/>
          </p:cNvSpPr>
          <p:nvPr>
            <p:ph type="sldImg"/>
          </p:nvPr>
        </p:nvSpPr>
        <p:spPr>
          <a:xfrm>
            <a:off x="4546600" y="1808163"/>
            <a:ext cx="0" cy="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89459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92353CA-6029-4F3E-96B2-923353394556}" type="slidenum">
              <a:rPr lang="en-US" altLang="en-US" sz="1200"/>
              <a:pPr eaLnBrk="1" hangingPunct="1"/>
              <a:t>9</a:t>
            </a:fld>
            <a:endParaRPr lang="en-US" altLang="en-US" sz="1200"/>
          </a:p>
        </p:txBody>
      </p:sp>
      <p:sp>
        <p:nvSpPr>
          <p:cNvPr id="81923" name="Rectangle 2"/>
          <p:cNvSpPr>
            <a:spLocks noGrp="1" noRot="1" noChangeAspect="1" noChangeArrowheads="1" noTextEdit="1"/>
          </p:cNvSpPr>
          <p:nvPr>
            <p:ph type="sldImg"/>
          </p:nvPr>
        </p:nvSpPr>
        <p:spPr>
          <a:xfrm>
            <a:off x="4546600" y="1808163"/>
            <a:ext cx="0" cy="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6" rIns="91334" bIns="45666"/>
          <a:lstStyle/>
          <a:p>
            <a:pPr eaLnBrk="1" hangingPunct="1"/>
            <a:endParaRPr lang="en-US" altLang="en-US" smtClean="0"/>
          </a:p>
        </p:txBody>
      </p:sp>
    </p:spTree>
    <p:extLst>
      <p:ext uri="{BB962C8B-B14F-4D97-AF65-F5344CB8AC3E}">
        <p14:creationId xmlns:p14="http://schemas.microsoft.com/office/powerpoint/2010/main" val="297315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1910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1143000"/>
            <a:ext cx="7543800" cy="2801112"/>
          </a:xfrm>
        </p:spPr>
        <p:txBody>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9CBC58-344A-4F82-8E65-7D1B2AF13FA7}" type="slidenum">
              <a:rPr lang="en-US" altLang="en-US"/>
              <a:pPr>
                <a:defRPr/>
              </a:pPr>
              <a:t>‹#›</a:t>
            </a:fld>
            <a:endParaRPr lang="en-US" altLang="en-US"/>
          </a:p>
        </p:txBody>
      </p:sp>
    </p:spTree>
    <p:extLst>
      <p:ext uri="{BB962C8B-B14F-4D97-AF65-F5344CB8AC3E}">
        <p14:creationId xmlns:p14="http://schemas.microsoft.com/office/powerpoint/2010/main" val="403473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68845-B4EA-4207-93BC-0ABD684BBD77}" type="slidenum">
              <a:rPr lang="en-US" altLang="en-US"/>
              <a:pPr>
                <a:defRPr/>
              </a:pPr>
              <a:t>‹#›</a:t>
            </a:fld>
            <a:endParaRPr lang="en-US" altLang="en-US"/>
          </a:p>
        </p:txBody>
      </p:sp>
    </p:spTree>
    <p:extLst>
      <p:ext uri="{BB962C8B-B14F-4D97-AF65-F5344CB8AC3E}">
        <p14:creationId xmlns:p14="http://schemas.microsoft.com/office/powerpoint/2010/main" val="113814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D6034CB-ECBA-4E82-BE18-D401485EC2D4}" type="slidenum">
              <a:rPr lang="en-US" altLang="en-US"/>
              <a:pPr>
                <a:defRPr/>
              </a:pPr>
              <a:t>‹#›</a:t>
            </a:fld>
            <a:endParaRPr lang="en-US" altLang="en-US"/>
          </a:p>
        </p:txBody>
      </p:sp>
    </p:spTree>
    <p:extLst>
      <p:ext uri="{BB962C8B-B14F-4D97-AF65-F5344CB8AC3E}">
        <p14:creationId xmlns:p14="http://schemas.microsoft.com/office/powerpoint/2010/main" val="3653505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988" y="808038"/>
            <a:ext cx="8990012" cy="476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3988" y="1776413"/>
            <a:ext cx="8782050" cy="1641475"/>
          </a:xfrm>
        </p:spPr>
        <p:txBody>
          <a:bodyPr/>
          <a:lstStyle/>
          <a:p>
            <a:pPr lvl="0"/>
            <a:endParaRPr lang="en-US" noProof="0"/>
          </a:p>
        </p:txBody>
      </p:sp>
      <p:sp>
        <p:nvSpPr>
          <p:cNvPr id="7" name="Slide Number Placeholder 3"/>
          <p:cNvSpPr>
            <a:spLocks noGrp="1"/>
          </p:cNvSpPr>
          <p:nvPr>
            <p:ph type="sldNum" sz="quarter" idx="10"/>
          </p:nvPr>
        </p:nvSpPr>
        <p:spPr>
          <a:xfrm>
            <a:off x="8328025" y="6529388"/>
            <a:ext cx="673100" cy="152400"/>
          </a:xfrm>
        </p:spPr>
        <p:txBody>
          <a:bodyPr/>
          <a:lstStyle>
            <a:lvl1pPr>
              <a:defRPr/>
            </a:lvl1pPr>
          </a:lstStyle>
          <a:p>
            <a:pPr>
              <a:defRPr/>
            </a:pPr>
            <a:fld id="{370665CC-7066-449F-8C71-2F719E53CDEE}" type="slidenum">
              <a:rPr lang="en-US" altLang="en-US"/>
              <a:pPr>
                <a:defRPr/>
              </a:pPr>
              <a:t>‹#›</a:t>
            </a:fld>
            <a:endParaRPr lang="en-US" altLang="en-US"/>
          </a:p>
        </p:txBody>
      </p:sp>
    </p:spTree>
    <p:extLst>
      <p:ext uri="{BB962C8B-B14F-4D97-AF65-F5344CB8AC3E}">
        <p14:creationId xmlns:p14="http://schemas.microsoft.com/office/powerpoint/2010/main" val="322656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43800" cy="816038"/>
          </a:xfrm>
        </p:spPr>
        <p:txBody>
          <a:bodyPr>
            <a:no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a:xfrm>
            <a:off x="822959" y="1447800"/>
            <a:ext cx="7543801" cy="4572000"/>
          </a:xfrm>
        </p:spPr>
        <p:txBody>
          <a:bodyPr>
            <a:normAutofit/>
          </a:bodyPr>
          <a:lstStyle>
            <a:lvl1pPr>
              <a:defRPr sz="2800"/>
            </a:lvl1pPr>
            <a:lvl2pPr>
              <a:defRPr sz="24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CA653C-EFA0-4565-9868-DB2D7FAEE352}" type="slidenum">
              <a:rPr lang="en-US" altLang="en-US"/>
              <a:pPr>
                <a:defRPr/>
              </a:pPr>
              <a:t>‹#›</a:t>
            </a:fld>
            <a:endParaRPr lang="en-US" altLang="en-US"/>
          </a:p>
        </p:txBody>
      </p:sp>
    </p:spTree>
    <p:extLst>
      <p:ext uri="{BB962C8B-B14F-4D97-AF65-F5344CB8AC3E}">
        <p14:creationId xmlns:p14="http://schemas.microsoft.com/office/powerpoint/2010/main" val="114369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906463" y="2895600"/>
            <a:ext cx="7459662" cy="1905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533400"/>
            <a:ext cx="7543800" cy="2191512"/>
          </a:xfrm>
        </p:spPr>
        <p:txBody>
          <a:bodyPr anchorCtr="0"/>
          <a:lstStyle>
            <a:lvl1pPr>
              <a:lnSpc>
                <a:spcPct val="85000"/>
              </a:lnSpc>
              <a:defRPr sz="8000" b="0">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22960" y="3200400"/>
            <a:ext cx="7543800" cy="1524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499DC4-4315-4975-AC1F-9EDCBB438E93}" type="slidenum">
              <a:rPr lang="en-US" altLang="en-US"/>
              <a:pPr>
                <a:defRPr/>
              </a:pPr>
              <a:t>‹#›</a:t>
            </a:fld>
            <a:endParaRPr lang="en-US" altLang="en-US"/>
          </a:p>
        </p:txBody>
      </p:sp>
    </p:spTree>
    <p:extLst>
      <p:ext uri="{BB962C8B-B14F-4D97-AF65-F5344CB8AC3E}">
        <p14:creationId xmlns:p14="http://schemas.microsoft.com/office/powerpoint/2010/main" val="110787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381000"/>
            <a:ext cx="7543800" cy="8991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72E950-104A-4749-9A60-EEC8324CBD9F}" type="slidenum">
              <a:rPr lang="en-US" altLang="en-US"/>
              <a:pPr>
                <a:defRPr/>
              </a:pPr>
              <a:t>‹#›</a:t>
            </a:fld>
            <a:endParaRPr lang="en-US" altLang="en-US"/>
          </a:p>
        </p:txBody>
      </p:sp>
    </p:spTree>
    <p:extLst>
      <p:ext uri="{BB962C8B-B14F-4D97-AF65-F5344CB8AC3E}">
        <p14:creationId xmlns:p14="http://schemas.microsoft.com/office/powerpoint/2010/main" val="250641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9B37AE-77BE-4B83-A568-EAA0F8B63CF2}" type="slidenum">
              <a:rPr lang="en-US" altLang="en-US"/>
              <a:pPr>
                <a:defRPr/>
              </a:pPr>
              <a:t>‹#›</a:t>
            </a:fld>
            <a:endParaRPr lang="en-US" altLang="en-US"/>
          </a:p>
        </p:txBody>
      </p:sp>
    </p:spTree>
    <p:extLst>
      <p:ext uri="{BB962C8B-B14F-4D97-AF65-F5344CB8AC3E}">
        <p14:creationId xmlns:p14="http://schemas.microsoft.com/office/powerpoint/2010/main" val="17629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AC902C-4B5B-477E-BA30-FDEB459A8FAF}" type="slidenum">
              <a:rPr lang="en-US" altLang="en-US"/>
              <a:pPr>
                <a:defRPr/>
              </a:pPr>
              <a:t>‹#›</a:t>
            </a:fld>
            <a:endParaRPr lang="en-US" altLang="en-US"/>
          </a:p>
        </p:txBody>
      </p:sp>
    </p:spTree>
    <p:extLst>
      <p:ext uri="{BB962C8B-B14F-4D97-AF65-F5344CB8AC3E}">
        <p14:creationId xmlns:p14="http://schemas.microsoft.com/office/powerpoint/2010/main" val="213337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12D301DA-C5CE-4848-AE97-99B8D5A03C73}" type="slidenum">
              <a:rPr lang="en-US" altLang="en-US"/>
              <a:pPr>
                <a:defRPr/>
              </a:pPr>
              <a:t>‹#›</a:t>
            </a:fld>
            <a:endParaRPr lang="en-US" altLang="en-US"/>
          </a:p>
        </p:txBody>
      </p:sp>
    </p:spTree>
    <p:extLst>
      <p:ext uri="{BB962C8B-B14F-4D97-AF65-F5344CB8AC3E}">
        <p14:creationId xmlns:p14="http://schemas.microsoft.com/office/powerpoint/2010/main" val="423318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20C76839-7C6A-4262-A220-ABEE7D828279}" type="slidenum">
              <a:rPr lang="en-US" altLang="en-US"/>
              <a:pPr>
                <a:defRPr/>
              </a:pPr>
              <a:t>‹#›</a:t>
            </a:fld>
            <a:endParaRPr lang="en-US" altLang="en-US"/>
          </a:p>
        </p:txBody>
      </p:sp>
    </p:spTree>
    <p:extLst>
      <p:ext uri="{BB962C8B-B14F-4D97-AF65-F5344CB8AC3E}">
        <p14:creationId xmlns:p14="http://schemas.microsoft.com/office/powerpoint/2010/main" val="5653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D5FCCE5-B314-4CCC-A402-CBB6D4D73BC3}" type="slidenum">
              <a:rPr lang="en-US" altLang="en-US"/>
              <a:pPr>
                <a:defRPr/>
              </a:pPr>
              <a:t>‹#›</a:t>
            </a:fld>
            <a:endParaRPr lang="en-US" altLang="en-US"/>
          </a:p>
        </p:txBody>
      </p:sp>
    </p:spTree>
    <p:extLst>
      <p:ext uri="{BB962C8B-B14F-4D97-AF65-F5344CB8AC3E}">
        <p14:creationId xmlns:p14="http://schemas.microsoft.com/office/powerpoint/2010/main" val="38383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28600"/>
            <a:ext cx="7543800" cy="82232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822325" y="1371600"/>
            <a:ext cx="75438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defRPr sz="1050">
                <a:solidFill>
                  <a:srgbClr val="FFFFFF"/>
                </a:solidFill>
              </a:defRPr>
            </a:lvl1pPr>
          </a:lstStyle>
          <a:p>
            <a:pPr>
              <a:defRPr/>
            </a:pPr>
            <a:fld id="{C9B2C56B-89FC-423D-9A97-536185BA2D4D}" type="slidenum">
              <a:rPr lang="en-US" altLang="en-US"/>
              <a:pPr>
                <a:defRPr/>
              </a:pPr>
              <a:t>‹#›</a:t>
            </a:fld>
            <a:endParaRPr lang="en-US" altLang="en-US"/>
          </a:p>
        </p:txBody>
      </p:sp>
      <p:cxnSp>
        <p:nvCxnSpPr>
          <p:cNvPr id="10" name="Straight Connector 9"/>
          <p:cNvCxnSpPr/>
          <p:nvPr/>
        </p:nvCxnSpPr>
        <p:spPr>
          <a:xfrm>
            <a:off x="83820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20" r:id="rId1"/>
    <p:sldLayoutId id="2147484015" r:id="rId2"/>
    <p:sldLayoutId id="2147484021" r:id="rId3"/>
    <p:sldLayoutId id="2147484016" r:id="rId4"/>
    <p:sldLayoutId id="2147484017" r:id="rId5"/>
    <p:sldLayoutId id="2147484018" r:id="rId6"/>
    <p:sldLayoutId id="2147484022" r:id="rId7"/>
    <p:sldLayoutId id="2147484023" r:id="rId8"/>
    <p:sldLayoutId id="2147484024" r:id="rId9"/>
    <p:sldLayoutId id="2147484019" r:id="rId10"/>
    <p:sldLayoutId id="2147484025" r:id="rId11"/>
    <p:sldLayoutId id="2147484026" r:id="rId12"/>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Wingdings" panose="05000000000000000000" pitchFamily="2" charset="2"/>
        <a:buChar char="v"/>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Wingdings" panose="05000000000000000000" pitchFamily="2" charset="2"/>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oleObject" Target="../embeddings/oleObject4.bin"/><Relationship Id="rId4" Type="http://schemas.openxmlformats.org/officeDocument/2006/relationships/notesSlide" Target="../notesSlides/notesSlide6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057400"/>
            <a:ext cx="8610600" cy="609600"/>
          </a:xfrm>
        </p:spPr>
        <p:txBody>
          <a:bodyPr>
            <a:normAutofit/>
          </a:bodyPr>
          <a:lstStyle/>
          <a:p>
            <a:pPr algn="ctr" eaLnBrk="1" fontAlgn="auto" latinLnBrk="1" hangingPunct="1">
              <a:spcAft>
                <a:spcPts val="0"/>
              </a:spcAft>
              <a:defRPr/>
            </a:pPr>
            <a:r>
              <a:rPr lang="en-US" sz="4000" dirty="0">
                <a:solidFill>
                  <a:srgbClr val="C00000"/>
                </a:solidFill>
              </a:rPr>
              <a:t>Malicious Code and Application Attacks </a:t>
            </a:r>
            <a:endParaRPr lang="en-US" altLang="en-US" sz="4000" b="1" dirty="0" smtClean="0"/>
          </a:p>
        </p:txBody>
      </p:sp>
      <p:sp>
        <p:nvSpPr>
          <p:cNvPr id="10243" name="Rectangle 3"/>
          <p:cNvSpPr>
            <a:spLocks noChangeArrowheads="1"/>
          </p:cNvSpPr>
          <p:nvPr/>
        </p:nvSpPr>
        <p:spPr bwMode="gray">
          <a:xfrm>
            <a:off x="4648200" y="3581400"/>
            <a:ext cx="312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buClr>
                <a:schemeClr val="tx2"/>
              </a:buClr>
              <a:buFont typeface="Wingdings" panose="05000000000000000000" pitchFamily="2" charset="2"/>
              <a:buNone/>
            </a:pPr>
            <a:r>
              <a:rPr lang="en-US" altLang="en-US" sz="2000" dirty="0">
                <a:solidFill>
                  <a:schemeClr val="tx2"/>
                </a:solidFill>
              </a:rPr>
              <a:t>Unit - </a:t>
            </a:r>
            <a:r>
              <a:rPr lang="en-US" altLang="en-US" sz="2000" dirty="0" smtClean="0">
                <a:solidFill>
                  <a:schemeClr val="tx2"/>
                </a:solidFill>
              </a:rPr>
              <a:t>2</a:t>
            </a:r>
            <a:endParaRPr lang="en-US" altLang="en-US" sz="2000" dirty="0">
              <a:solidFill>
                <a:schemeClr val="tx2"/>
              </a:solidFill>
            </a:endParaRPr>
          </a:p>
        </p:txBody>
      </p:sp>
      <p:sp>
        <p:nvSpPr>
          <p:cNvPr id="2" name="Slide Number Placeholder 1"/>
          <p:cNvSpPr>
            <a:spLocks noGrp="1"/>
          </p:cNvSpPr>
          <p:nvPr>
            <p:ph type="sldNum" sz="quarter" idx="12"/>
          </p:nvPr>
        </p:nvSpPr>
        <p:spPr/>
        <p:txBody>
          <a:bodyPr/>
          <a:lstStyle/>
          <a:p>
            <a:pPr>
              <a:defRPr/>
            </a:pPr>
            <a:fld id="{869CBC58-344A-4F82-8E65-7D1B2AF13FA7}" type="slidenum">
              <a:rPr lang="en-US" altLang="en-US" smtClean="0"/>
              <a:pPr>
                <a:defRPr/>
              </a:pPr>
              <a:t>1</a:t>
            </a:fld>
            <a:endParaRPr lang="en-US" alt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idx="1"/>
          </p:nvPr>
        </p:nvSpPr>
        <p:spPr>
          <a:xfrm>
            <a:off x="685800" y="1371600"/>
            <a:ext cx="8229600" cy="4648200"/>
          </a:xfrm>
        </p:spPr>
        <p:txBody>
          <a:bodyPr>
            <a:normAutofit lnSpcReduction="10000"/>
          </a:bodyPr>
          <a:lstStyle/>
          <a:p>
            <a:pPr marL="533400" indent="-533400" eaLnBrk="1" hangingPunct="1">
              <a:lnSpc>
                <a:spcPct val="90000"/>
              </a:lnSpc>
            </a:pPr>
            <a:r>
              <a:rPr lang="en-US" altLang="zh-CN" sz="2800" dirty="0" smtClean="0">
                <a:ea typeface="SimSun" panose="02010600030101010101" pitchFamily="2" charset="-122"/>
              </a:rPr>
              <a:t>Detection</a:t>
            </a:r>
          </a:p>
          <a:p>
            <a:pPr marL="1023938" lvl="1" indent="-457200" eaLnBrk="1" hangingPunct="1">
              <a:lnSpc>
                <a:spcPct val="90000"/>
              </a:lnSpc>
            </a:pPr>
            <a:r>
              <a:rPr lang="en-US" altLang="zh-CN" sz="2400" dirty="0" smtClean="0">
                <a:ea typeface="SimSun" panose="02010600030101010101" pitchFamily="2" charset="-122"/>
              </a:rPr>
              <a:t>Changes in file sizes or date/time stamps</a:t>
            </a:r>
          </a:p>
          <a:p>
            <a:pPr marL="1023938" lvl="1" indent="-457200" eaLnBrk="1" hangingPunct="1">
              <a:lnSpc>
                <a:spcPct val="90000"/>
              </a:lnSpc>
            </a:pPr>
            <a:r>
              <a:rPr lang="en-US" altLang="zh-CN" sz="2400" dirty="0" smtClean="0">
                <a:solidFill>
                  <a:srgbClr val="7030A0"/>
                </a:solidFill>
                <a:ea typeface="SimSun" panose="02010600030101010101" pitchFamily="2" charset="-122"/>
              </a:rPr>
              <a:t>Computer is slow starting or slow running</a:t>
            </a:r>
          </a:p>
          <a:p>
            <a:pPr marL="1023938" lvl="1" indent="-457200" eaLnBrk="1" hangingPunct="1">
              <a:lnSpc>
                <a:spcPct val="90000"/>
              </a:lnSpc>
            </a:pPr>
            <a:r>
              <a:rPr lang="en-US" altLang="zh-CN" sz="2400" dirty="0" smtClean="0">
                <a:ea typeface="SimSun" panose="02010600030101010101" pitchFamily="2" charset="-122"/>
              </a:rPr>
              <a:t>Unexpected or frequent system failures</a:t>
            </a:r>
          </a:p>
          <a:p>
            <a:pPr marL="1023938" lvl="1" indent="-457200" eaLnBrk="1" hangingPunct="1">
              <a:lnSpc>
                <a:spcPct val="90000"/>
              </a:lnSpc>
            </a:pPr>
            <a:r>
              <a:rPr lang="en-US" altLang="zh-CN" sz="2400" dirty="0" smtClean="0">
                <a:solidFill>
                  <a:srgbClr val="7030A0"/>
                </a:solidFill>
                <a:ea typeface="SimSun" panose="02010600030101010101" pitchFamily="2" charset="-122"/>
              </a:rPr>
              <a:t>Change of system date/time</a:t>
            </a:r>
          </a:p>
          <a:p>
            <a:pPr marL="1023938" lvl="1" indent="-457200" eaLnBrk="1" hangingPunct="1">
              <a:lnSpc>
                <a:spcPct val="90000"/>
              </a:lnSpc>
            </a:pPr>
            <a:r>
              <a:rPr lang="en-US" altLang="zh-CN" sz="2400" dirty="0" smtClean="0">
                <a:ea typeface="SimSun" panose="02010600030101010101" pitchFamily="2" charset="-122"/>
              </a:rPr>
              <a:t>Low computer memory or increased bad blocks on disks</a:t>
            </a:r>
          </a:p>
          <a:p>
            <a:pPr marL="533400" indent="-533400" eaLnBrk="1" hangingPunct="1">
              <a:lnSpc>
                <a:spcPct val="90000"/>
              </a:lnSpc>
            </a:pPr>
            <a:r>
              <a:rPr lang="en-US" altLang="zh-CN" sz="2800" dirty="0" smtClean="0">
                <a:ea typeface="SimSun" panose="02010600030101010101" pitchFamily="2" charset="-122"/>
              </a:rPr>
              <a:t>Countermeasures:</a:t>
            </a:r>
          </a:p>
          <a:p>
            <a:pPr marL="1023938" lvl="1" indent="-457200" eaLnBrk="1" hangingPunct="1">
              <a:lnSpc>
                <a:spcPct val="90000"/>
              </a:lnSpc>
            </a:pPr>
            <a:r>
              <a:rPr lang="en-US" altLang="zh-CN" sz="2400" dirty="0" smtClean="0">
                <a:solidFill>
                  <a:srgbClr val="7030A0"/>
                </a:solidFill>
                <a:ea typeface="SimSun" panose="02010600030101010101" pitchFamily="2" charset="-122"/>
              </a:rPr>
              <a:t>Contain, identify and recover</a:t>
            </a:r>
          </a:p>
          <a:p>
            <a:pPr marL="1023938" lvl="1" indent="-457200" eaLnBrk="1" hangingPunct="1">
              <a:lnSpc>
                <a:spcPct val="90000"/>
              </a:lnSpc>
            </a:pPr>
            <a:r>
              <a:rPr lang="en-US" altLang="zh-CN" sz="2400" dirty="0" smtClean="0">
                <a:ea typeface="SimSun" panose="02010600030101010101" pitchFamily="2" charset="-122"/>
              </a:rPr>
              <a:t>Anti-virus scanners: look for known viruses</a:t>
            </a:r>
          </a:p>
          <a:p>
            <a:pPr marL="1023938" lvl="1" indent="-457200" eaLnBrk="1" hangingPunct="1">
              <a:lnSpc>
                <a:spcPct val="90000"/>
              </a:lnSpc>
            </a:pPr>
            <a:r>
              <a:rPr lang="en-US" altLang="zh-CN" sz="2400" dirty="0" smtClean="0">
                <a:solidFill>
                  <a:srgbClr val="7030A0"/>
                </a:solidFill>
                <a:ea typeface="SimSun" panose="02010600030101010101" pitchFamily="2" charset="-122"/>
              </a:rPr>
              <a:t>Anti-virus monitors: look for virus-related application behaviors</a:t>
            </a:r>
          </a:p>
          <a:p>
            <a:pPr marL="1023938" lvl="1" indent="-457200" eaLnBrk="1" hangingPunct="1">
              <a:lnSpc>
                <a:spcPct val="90000"/>
              </a:lnSpc>
            </a:pPr>
            <a:r>
              <a:rPr lang="en-US" altLang="zh-CN" sz="2400" dirty="0" smtClean="0">
                <a:ea typeface="SimSun" panose="02010600030101010101" pitchFamily="2" charset="-122"/>
              </a:rPr>
              <a:t>Attempt to determine source of infection and issue alert</a:t>
            </a:r>
            <a:endParaRPr lang="en-US" altLang="en-US" sz="2400" dirty="0" smtClean="0">
              <a:ea typeface="SimSun" panose="02010600030101010101" pitchFamily="2" charset="-122"/>
            </a:endParaRPr>
          </a:p>
        </p:txBody>
      </p:sp>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20C67E-58D1-4FBC-B0D1-E6F0CFD55158}" type="slidenum">
              <a:rPr lang="zh-CN" altLang="en-US" sz="1400"/>
              <a:pPr eaLnBrk="1" hangingPunct="1"/>
              <a:t>10</a:t>
            </a:fld>
            <a:endParaRPr lang="en-US" altLang="zh-CN" sz="1400"/>
          </a:p>
        </p:txBody>
      </p:sp>
      <p:sp>
        <p:nvSpPr>
          <p:cNvPr id="16388"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Viruses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Protection</a:t>
            </a:r>
          </a:p>
        </p:txBody>
      </p:sp>
    </p:spTree>
    <p:extLst>
      <p:ext uri="{BB962C8B-B14F-4D97-AF65-F5344CB8AC3E}">
        <p14:creationId xmlns:p14="http://schemas.microsoft.com/office/powerpoint/2010/main" val="549561179"/>
      </p:ext>
    </p:extLst>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XSS – Details</a:t>
            </a:r>
          </a:p>
        </p:txBody>
      </p:sp>
      <p:sp>
        <p:nvSpPr>
          <p:cNvPr id="56323" name="Rectangle 3"/>
          <p:cNvSpPr>
            <a:spLocks noGrp="1" noChangeArrowheads="1"/>
          </p:cNvSpPr>
          <p:nvPr>
            <p:ph idx="1"/>
          </p:nvPr>
        </p:nvSpPr>
        <p:spPr>
          <a:xfrm>
            <a:off x="457200" y="1219200"/>
            <a:ext cx="8229600" cy="4572000"/>
          </a:xfrm>
        </p:spPr>
        <p:txBody>
          <a:bodyPr>
            <a:normAutofit/>
          </a:bodyPr>
          <a:lstStyle/>
          <a:p>
            <a:r>
              <a:rPr lang="en-US" sz="2800" dirty="0" smtClean="0"/>
              <a:t>Common in Search, Error Pages and returned forms.</a:t>
            </a:r>
          </a:p>
          <a:p>
            <a:pPr lvl="1"/>
            <a:r>
              <a:rPr lang="en-US" sz="2400" dirty="0" smtClean="0"/>
              <a:t>But can be found on any type of page</a:t>
            </a:r>
            <a:br>
              <a:rPr lang="en-US" sz="2400" dirty="0" smtClean="0"/>
            </a:br>
            <a:endParaRPr lang="en-US" sz="2400" dirty="0" smtClean="0"/>
          </a:p>
          <a:p>
            <a:r>
              <a:rPr lang="en-US" sz="2800" dirty="0" smtClean="0"/>
              <a:t>Any input may be echoed back</a:t>
            </a:r>
          </a:p>
          <a:p>
            <a:pPr lvl="1"/>
            <a:r>
              <a:rPr lang="en-US" sz="2400" dirty="0" smtClean="0"/>
              <a:t>Path, Query, Post-data, Cookie, Header, etc.</a:t>
            </a:r>
            <a:br>
              <a:rPr lang="en-US" sz="2400" dirty="0" smtClean="0"/>
            </a:br>
            <a:endParaRPr lang="en-US" sz="2400" dirty="0" smtClean="0"/>
          </a:p>
          <a:p>
            <a:r>
              <a:rPr lang="en-US" sz="2800" dirty="0" smtClean="0"/>
              <a:t>Browser technology used to aid attack</a:t>
            </a:r>
          </a:p>
          <a:p>
            <a:pPr lvl="1"/>
            <a:r>
              <a:rPr lang="en-US" sz="2400" dirty="0" err="1" smtClean="0"/>
              <a:t>XMLHttpRequest</a:t>
            </a:r>
            <a:r>
              <a:rPr lang="en-US" sz="2400" dirty="0" smtClean="0"/>
              <a:t> (AJAX), Flash, </a:t>
            </a:r>
            <a:r>
              <a:rPr lang="en-US" sz="2400" dirty="0" err="1" smtClean="0"/>
              <a:t>IFrame</a:t>
            </a:r>
            <a:r>
              <a:rPr lang="en-US" sz="2400" dirty="0" smtClean="0"/>
              <a:t>…</a:t>
            </a:r>
            <a:br>
              <a:rPr lang="en-US" sz="2400" dirty="0" smtClean="0"/>
            </a:br>
            <a:endParaRPr lang="en-US" sz="2800" dirty="0"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100</a:t>
            </a:fld>
            <a:endParaRPr lang="en-US" altLang="en-US"/>
          </a:p>
        </p:txBody>
      </p:sp>
    </p:spTree>
    <p:extLst>
      <p:ext uri="{BB962C8B-B14F-4D97-AF65-F5344CB8AC3E}">
        <p14:creationId xmlns:p14="http://schemas.microsoft.com/office/powerpoint/2010/main" val="4154802598"/>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Exploiting XSS</a:t>
            </a:r>
          </a:p>
        </p:txBody>
      </p:sp>
      <p:sp>
        <p:nvSpPr>
          <p:cNvPr id="58371" name="Rectangle 3"/>
          <p:cNvSpPr>
            <a:spLocks noGrp="1" noChangeArrowheads="1"/>
          </p:cNvSpPr>
          <p:nvPr>
            <p:ph idx="1"/>
          </p:nvPr>
        </p:nvSpPr>
        <p:spPr>
          <a:xfrm>
            <a:off x="304800" y="1295400"/>
            <a:ext cx="8458200" cy="4800600"/>
          </a:xfrm>
        </p:spPr>
        <p:txBody>
          <a:bodyPr/>
          <a:lstStyle/>
          <a:p>
            <a:r>
              <a:rPr lang="en-US" sz="2800" dirty="0" smtClean="0"/>
              <a:t>If I can get you to run my JavaScript, I can…</a:t>
            </a:r>
          </a:p>
          <a:p>
            <a:pPr lvl="1"/>
            <a:r>
              <a:rPr lang="en-US" sz="2400" dirty="0" smtClean="0">
                <a:solidFill>
                  <a:srgbClr val="7030A0"/>
                </a:solidFill>
              </a:rPr>
              <a:t>Steal your cookies for the domain you’re browsing</a:t>
            </a:r>
          </a:p>
          <a:p>
            <a:pPr lvl="1"/>
            <a:r>
              <a:rPr lang="en-US" sz="2400" dirty="0" smtClean="0"/>
              <a:t>Track every action you do in that browser from now on</a:t>
            </a:r>
          </a:p>
          <a:p>
            <a:pPr lvl="1"/>
            <a:r>
              <a:rPr lang="en-US" sz="2400" dirty="0" smtClean="0"/>
              <a:t>Redirect you to a Phishing site</a:t>
            </a:r>
          </a:p>
          <a:p>
            <a:pPr lvl="1"/>
            <a:r>
              <a:rPr lang="en-US" sz="2400" dirty="0" smtClean="0"/>
              <a:t>Completely modify the content of any page you see on this domain</a:t>
            </a:r>
          </a:p>
          <a:p>
            <a:pPr lvl="1"/>
            <a:r>
              <a:rPr lang="en-US" sz="2400" dirty="0" smtClean="0"/>
              <a:t>Exploit browser vulnerabilities to take over machine</a:t>
            </a:r>
          </a:p>
          <a:p>
            <a:pPr lvl="1"/>
            <a:r>
              <a:rPr lang="en-US" sz="3200" dirty="0" smtClean="0"/>
              <a:t>…</a:t>
            </a:r>
          </a:p>
          <a:p>
            <a:r>
              <a:rPr lang="en-US" sz="2800" dirty="0" smtClean="0"/>
              <a:t>XSS is the Top Security Risk today (most exploited)</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101</a:t>
            </a:fld>
            <a:endParaRPr lang="en-US" altLang="en-US"/>
          </a:p>
        </p:txBody>
      </p:sp>
    </p:spTree>
    <p:extLst>
      <p:ext uri="{BB962C8B-B14F-4D97-AF65-F5344CB8AC3E}">
        <p14:creationId xmlns:p14="http://schemas.microsoft.com/office/powerpoint/2010/main" val="824814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50875" y="609600"/>
            <a:ext cx="8493125"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90115" name="Rectangle 3"/>
          <p:cNvSpPr>
            <a:spLocks noGrp="1" noChangeArrowheads="1"/>
          </p:cNvSpPr>
          <p:nvPr>
            <p:ph idx="1"/>
          </p:nvPr>
        </p:nvSpPr>
        <p:spPr>
          <a:xfrm>
            <a:off x="650875" y="1600200"/>
            <a:ext cx="8258175" cy="1600200"/>
          </a:xfrm>
        </p:spPr>
        <p:txBody>
          <a:bodyPr/>
          <a:lstStyle/>
          <a:p>
            <a:pPr>
              <a:buFont typeface="Wingdings" panose="05000000000000000000" pitchFamily="2" charset="2"/>
              <a:buChar char="v"/>
            </a:pPr>
            <a:r>
              <a:rPr lang="en-US" altLang="zh-TW" sz="2800" dirty="0"/>
              <a:t>Detailed code review that searches the code for validation of all headers, cookies, query strings, form fields, and hidden fields (i.e., all parameters)</a:t>
            </a:r>
          </a:p>
          <a:p>
            <a:pPr>
              <a:buFont typeface="Wingdings" panose="05000000000000000000" pitchFamily="2" charset="2"/>
              <a:buChar char="v"/>
            </a:pPr>
            <a:endParaRPr lang="en-US" altLang="zh-TW" sz="2800"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102</a:t>
            </a:fld>
            <a:endParaRPr lang="en-US" altLang="en-US"/>
          </a:p>
        </p:txBody>
      </p:sp>
    </p:spTree>
    <p:extLst>
      <p:ext uri="{BB962C8B-B14F-4D97-AF65-F5344CB8AC3E}">
        <p14:creationId xmlns:p14="http://schemas.microsoft.com/office/powerpoint/2010/main" val="23377359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074"/>
          <p:cNvSpPr>
            <a:spLocks noGrp="1" noChangeArrowheads="1"/>
          </p:cNvSpPr>
          <p:nvPr>
            <p:ph type="title"/>
          </p:nvPr>
        </p:nvSpPr>
        <p:spPr/>
        <p:txBody>
          <a:bodyPr/>
          <a:lstStyle/>
          <a:p>
            <a:r>
              <a:rPr lang="en-US" altLang="zh-TW" dirty="0" smtClean="0"/>
              <a:t>Buffer </a:t>
            </a:r>
            <a:r>
              <a:rPr lang="en-US" altLang="zh-TW" dirty="0"/>
              <a:t>Overflows</a:t>
            </a:r>
          </a:p>
        </p:txBody>
      </p:sp>
      <p:sp>
        <p:nvSpPr>
          <p:cNvPr id="78851" name="Rectangle 3075"/>
          <p:cNvSpPr>
            <a:spLocks noGrp="1" noChangeArrowheads="1"/>
          </p:cNvSpPr>
          <p:nvPr>
            <p:ph idx="1"/>
          </p:nvPr>
        </p:nvSpPr>
        <p:spPr/>
        <p:txBody>
          <a:bodyPr/>
          <a:lstStyle/>
          <a:p>
            <a:pPr>
              <a:buFont typeface="Wingdings" panose="05000000000000000000" pitchFamily="2" charset="2"/>
              <a:buChar char="v"/>
            </a:pPr>
            <a:r>
              <a:rPr lang="en-US" altLang="zh-TW" sz="2800" dirty="0"/>
              <a:t>Web application components in some languages that do not properly validate input can be crashed and, in some cases, used to take control of a process.</a:t>
            </a:r>
          </a:p>
          <a:p>
            <a:pPr>
              <a:buFont typeface="Wingdings" panose="05000000000000000000" pitchFamily="2" charset="2"/>
              <a:buChar char="v"/>
            </a:pPr>
            <a:r>
              <a:rPr lang="en-US" altLang="zh-TW" sz="2800" dirty="0"/>
              <a:t>These components can include CGI, libraries, drivers, and web application server components.</a:t>
            </a:r>
          </a:p>
          <a:p>
            <a:pPr>
              <a:buFont typeface="Wingdings" panose="05000000000000000000" pitchFamily="2" charset="2"/>
              <a:buChar char="v"/>
            </a:pPr>
            <a:endParaRPr lang="en-US" altLang="zh-TW"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103</a:t>
            </a:fld>
            <a:endParaRPr lang="en-US" altLang="en-US"/>
          </a:p>
        </p:txBody>
      </p:sp>
    </p:spTree>
    <p:extLst>
      <p:ext uri="{BB962C8B-B14F-4D97-AF65-F5344CB8AC3E}">
        <p14:creationId xmlns:p14="http://schemas.microsoft.com/office/powerpoint/2010/main" val="247758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2959" y="609600"/>
            <a:ext cx="8321041"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91139" name="Rectangle 3"/>
          <p:cNvSpPr>
            <a:spLocks noGrp="1" noChangeArrowheads="1"/>
          </p:cNvSpPr>
          <p:nvPr>
            <p:ph idx="1"/>
          </p:nvPr>
        </p:nvSpPr>
        <p:spPr>
          <a:xfrm>
            <a:off x="822959" y="1447800"/>
            <a:ext cx="7543801" cy="3200400"/>
          </a:xfrm>
        </p:spPr>
        <p:txBody>
          <a:bodyPr/>
          <a:lstStyle/>
          <a:p>
            <a:pPr>
              <a:buFont typeface="Wingdings" panose="05000000000000000000" pitchFamily="2" charset="2"/>
              <a:buChar char="v"/>
            </a:pPr>
            <a:r>
              <a:rPr lang="en-US" altLang="zh-TW" sz="2800" dirty="0">
                <a:solidFill>
                  <a:srgbClr val="7030A0"/>
                </a:solidFill>
              </a:rPr>
              <a:t>Keep up </a:t>
            </a:r>
            <a:r>
              <a:rPr lang="en-US" altLang="zh-TW" sz="2800" dirty="0" smtClean="0">
                <a:solidFill>
                  <a:srgbClr val="7030A0"/>
                </a:solidFill>
              </a:rPr>
              <a:t>to date with </a:t>
            </a:r>
            <a:r>
              <a:rPr lang="en-US" altLang="zh-TW" sz="2800" dirty="0">
                <a:solidFill>
                  <a:srgbClr val="7030A0"/>
                </a:solidFill>
              </a:rPr>
              <a:t>the latest bug reports for your web and application server products and other products in your Internet infrastructure</a:t>
            </a:r>
            <a:r>
              <a:rPr lang="en-US" altLang="zh-TW" sz="2800" dirty="0" smtClean="0">
                <a:solidFill>
                  <a:srgbClr val="7030A0"/>
                </a:solidFill>
              </a:rPr>
              <a:t>. </a:t>
            </a:r>
          </a:p>
          <a:p>
            <a:pPr>
              <a:buFont typeface="Wingdings" panose="05000000000000000000" pitchFamily="2" charset="2"/>
              <a:buChar char="v"/>
            </a:pPr>
            <a:r>
              <a:rPr lang="en-US" altLang="zh-TW" sz="2800" dirty="0" smtClean="0">
                <a:solidFill>
                  <a:srgbClr val="7030A0"/>
                </a:solidFill>
              </a:rPr>
              <a:t>Apply </a:t>
            </a:r>
            <a:r>
              <a:rPr lang="en-US" altLang="zh-TW" sz="2800" dirty="0">
                <a:solidFill>
                  <a:srgbClr val="7030A0"/>
                </a:solidFill>
              </a:rPr>
              <a:t>the latest patches to these products.</a:t>
            </a:r>
          </a:p>
          <a:p>
            <a:pPr>
              <a:buFont typeface="Wingdings" panose="05000000000000000000" pitchFamily="2" charset="2"/>
              <a:buChar char="v"/>
            </a:pPr>
            <a:r>
              <a:rPr lang="en-US" altLang="zh-TW" sz="2800" dirty="0"/>
              <a:t>Review all code that accepts input from users via the HTTP request and ensure that it provides appropriate size checking on all such inputs.</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104</a:t>
            </a:fld>
            <a:endParaRPr lang="en-US" altLang="en-US"/>
          </a:p>
        </p:txBody>
      </p:sp>
    </p:spTree>
    <p:extLst>
      <p:ext uri="{BB962C8B-B14F-4D97-AF65-F5344CB8AC3E}">
        <p14:creationId xmlns:p14="http://schemas.microsoft.com/office/powerpoint/2010/main" val="23049402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zh-TW" dirty="0" smtClean="0"/>
              <a:t>Command </a:t>
            </a:r>
            <a:r>
              <a:rPr lang="en-US" altLang="zh-TW" dirty="0"/>
              <a:t>Injection Flaws</a:t>
            </a:r>
          </a:p>
        </p:txBody>
      </p:sp>
      <p:sp>
        <p:nvSpPr>
          <p:cNvPr id="79875" name="Rectangle 3"/>
          <p:cNvSpPr>
            <a:spLocks noGrp="1" noChangeArrowheads="1"/>
          </p:cNvSpPr>
          <p:nvPr>
            <p:ph idx="1"/>
          </p:nvPr>
        </p:nvSpPr>
        <p:spPr>
          <a:xfrm>
            <a:off x="457200" y="1219200"/>
            <a:ext cx="8229600" cy="5410200"/>
          </a:xfrm>
        </p:spPr>
        <p:txBody>
          <a:bodyPr/>
          <a:lstStyle/>
          <a:p>
            <a:r>
              <a:rPr lang="en-US" altLang="zh-TW" sz="2500" dirty="0"/>
              <a:t>Web applications pass parameters when they access external systems or the local operating system</a:t>
            </a:r>
            <a:r>
              <a:rPr lang="en-US" altLang="zh-TW" sz="2500" dirty="0" smtClean="0"/>
              <a:t>.</a:t>
            </a:r>
          </a:p>
          <a:p>
            <a:pPr marL="342900" lvl="1" indent="-342900">
              <a:buClr>
                <a:schemeClr val="tx2"/>
              </a:buClr>
              <a:buFont typeface="Wingdings" pitchFamily="2" charset="2"/>
              <a:buChar char="v"/>
            </a:pPr>
            <a:r>
              <a:rPr lang="en-US" altLang="ja-JP" sz="2500" dirty="0" smtClean="0">
                <a:solidFill>
                  <a:srgbClr val="7030A0"/>
                </a:solidFill>
                <a:ea typeface="MS PGothic" pitchFamily="34" charset="-128"/>
              </a:rPr>
              <a:t>User-supplied data is sent to an interpreter as part of a command, query or data.</a:t>
            </a:r>
          </a:p>
          <a:p>
            <a:r>
              <a:rPr lang="en-US" altLang="zh-TW" sz="2500" dirty="0" smtClean="0"/>
              <a:t>If </a:t>
            </a:r>
            <a:r>
              <a:rPr lang="en-US" altLang="zh-TW" sz="2500" dirty="0"/>
              <a:t>an attacker can </a:t>
            </a:r>
            <a:r>
              <a:rPr lang="en-US" altLang="zh-TW" sz="2500" dirty="0">
                <a:solidFill>
                  <a:srgbClr val="7030A0"/>
                </a:solidFill>
              </a:rPr>
              <a:t>embed malicious commands </a:t>
            </a:r>
            <a:r>
              <a:rPr lang="en-US" altLang="zh-TW" sz="2500" dirty="0"/>
              <a:t>in these parameters, the external system may execute those commands on behalf of the web application</a:t>
            </a:r>
            <a:r>
              <a:rPr lang="en-US" altLang="zh-TW" sz="2500" dirty="0" smtClean="0"/>
              <a:t>.</a:t>
            </a:r>
          </a:p>
          <a:p>
            <a:r>
              <a:rPr lang="en-US" altLang="zh-TW" sz="2500" dirty="0" smtClean="0"/>
              <a:t>What are the implications?</a:t>
            </a:r>
          </a:p>
          <a:p>
            <a:pPr lvl="1"/>
            <a:r>
              <a:rPr lang="en-US" sz="2300" dirty="0" smtClean="0"/>
              <a:t>SQL Injection – Access/modify data in DB</a:t>
            </a:r>
          </a:p>
          <a:p>
            <a:pPr lvl="1"/>
            <a:r>
              <a:rPr lang="en-US" sz="2300" dirty="0" smtClean="0"/>
              <a:t>SSL Injection – Execute commands on server and access sensitive data</a:t>
            </a:r>
          </a:p>
          <a:p>
            <a:pPr lvl="1"/>
            <a:r>
              <a:rPr lang="en-US" sz="2300" dirty="0" smtClean="0"/>
              <a:t>LDAP Injection – Bypass authentication</a:t>
            </a:r>
          </a:p>
          <a:p>
            <a:pPr lvl="1"/>
            <a:r>
              <a:rPr lang="en-US" sz="2300" dirty="0" smtClean="0"/>
              <a:t>…</a:t>
            </a:r>
          </a:p>
          <a:p>
            <a:endParaRPr lang="en-US" altLang="zh-TW" sz="2800" dirty="0"/>
          </a:p>
          <a:p>
            <a:endParaRPr lang="en-US" altLang="zh-TW" sz="2800"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105</a:t>
            </a:fld>
            <a:endParaRPr lang="en-US" altLang="en-US"/>
          </a:p>
        </p:txBody>
      </p:sp>
    </p:spTree>
    <p:extLst>
      <p:ext uri="{BB962C8B-B14F-4D97-AF65-F5344CB8AC3E}">
        <p14:creationId xmlns:p14="http://schemas.microsoft.com/office/powerpoint/2010/main" val="22366313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SQL Injection</a:t>
            </a:r>
          </a:p>
        </p:txBody>
      </p:sp>
      <p:sp>
        <p:nvSpPr>
          <p:cNvPr id="60419" name="Rectangle 3"/>
          <p:cNvSpPr>
            <a:spLocks noGrp="1" noChangeArrowheads="1"/>
          </p:cNvSpPr>
          <p:nvPr>
            <p:ph idx="1"/>
          </p:nvPr>
        </p:nvSpPr>
        <p:spPr>
          <a:xfrm>
            <a:off x="304800" y="1447800"/>
            <a:ext cx="8458200" cy="3962400"/>
          </a:xfrm>
        </p:spPr>
        <p:txBody>
          <a:bodyPr/>
          <a:lstStyle/>
          <a:p>
            <a:r>
              <a:rPr lang="en-US" dirty="0" smtClean="0"/>
              <a:t>User input inserted into SQL Command:</a:t>
            </a:r>
          </a:p>
          <a:p>
            <a:pPr lvl="1"/>
            <a:r>
              <a:rPr lang="en-US" dirty="0" smtClean="0"/>
              <a:t>Get product details by id:</a:t>
            </a:r>
            <a:br>
              <a:rPr lang="en-US" dirty="0" smtClean="0"/>
            </a:br>
            <a:r>
              <a:rPr lang="en-US" dirty="0" smtClean="0"/>
              <a:t>Select * from products where id=‘</a:t>
            </a:r>
            <a:r>
              <a:rPr lang="en-US" dirty="0" smtClean="0">
                <a:solidFill>
                  <a:srgbClr val="FF3300"/>
                </a:solidFill>
              </a:rPr>
              <a:t>$REQUEST[“id”]</a:t>
            </a:r>
            <a:r>
              <a:rPr lang="en-US" dirty="0" smtClean="0"/>
              <a:t>’;</a:t>
            </a:r>
          </a:p>
          <a:p>
            <a:pPr lvl="1"/>
            <a:r>
              <a:rPr lang="en-US" dirty="0" smtClean="0"/>
              <a:t>Hack: send </a:t>
            </a:r>
            <a:r>
              <a:rPr lang="en-US" dirty="0" err="1" smtClean="0"/>
              <a:t>param</a:t>
            </a:r>
            <a:r>
              <a:rPr lang="en-US" dirty="0" smtClean="0"/>
              <a:t> id with value </a:t>
            </a:r>
            <a:r>
              <a:rPr lang="en-US" dirty="0" smtClean="0">
                <a:solidFill>
                  <a:srgbClr val="FF3300"/>
                </a:solidFill>
              </a:rPr>
              <a:t>‘ or ‘1’=‘1</a:t>
            </a:r>
          </a:p>
          <a:p>
            <a:pPr lvl="1"/>
            <a:r>
              <a:rPr lang="en-US" dirty="0" smtClean="0"/>
              <a:t>Resulting executed SQL:</a:t>
            </a:r>
            <a:br>
              <a:rPr lang="en-US" dirty="0" smtClean="0"/>
            </a:br>
            <a:r>
              <a:rPr lang="en-US" dirty="0" smtClean="0"/>
              <a:t>Select * from products where id=‘</a:t>
            </a:r>
            <a:r>
              <a:rPr lang="en-US" dirty="0" smtClean="0">
                <a:solidFill>
                  <a:srgbClr val="FF3300"/>
                </a:solidFill>
              </a:rPr>
              <a:t>’ or ‘1’=‘1</a:t>
            </a:r>
            <a:r>
              <a:rPr lang="en-US" dirty="0" smtClean="0"/>
              <a:t>’</a:t>
            </a:r>
          </a:p>
          <a:p>
            <a:pPr lvl="1"/>
            <a:r>
              <a:rPr lang="en-US" dirty="0" smtClean="0"/>
              <a:t>All products returned</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106</a:t>
            </a:fld>
            <a:endParaRPr lang="en-US" altLang="en-US"/>
          </a:p>
        </p:txBody>
      </p:sp>
    </p:spTree>
    <p:extLst>
      <p:ext uri="{BB962C8B-B14F-4D97-AF65-F5344CB8AC3E}">
        <p14:creationId xmlns:p14="http://schemas.microsoft.com/office/powerpoint/2010/main" val="35258365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2959" y="609600"/>
            <a:ext cx="8321041"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92163" name="Rectangle 3"/>
          <p:cNvSpPr>
            <a:spLocks noGrp="1" noChangeArrowheads="1"/>
          </p:cNvSpPr>
          <p:nvPr>
            <p:ph idx="1"/>
          </p:nvPr>
        </p:nvSpPr>
        <p:spPr/>
        <p:txBody>
          <a:bodyPr/>
          <a:lstStyle/>
          <a:p>
            <a:pPr>
              <a:buFont typeface="Wingdings" panose="05000000000000000000" pitchFamily="2" charset="2"/>
              <a:buChar char="v"/>
            </a:pPr>
            <a:r>
              <a:rPr lang="en-US" altLang="zh-TW" sz="2800" dirty="0"/>
              <a:t>Avoid the use of commands where possible.</a:t>
            </a:r>
          </a:p>
          <a:p>
            <a:pPr>
              <a:buFont typeface="Wingdings" panose="05000000000000000000" pitchFamily="2" charset="2"/>
              <a:buChar char="v"/>
            </a:pPr>
            <a:r>
              <a:rPr lang="en-US" altLang="zh-TW" sz="2800" dirty="0">
                <a:solidFill>
                  <a:srgbClr val="7030A0"/>
                </a:solidFill>
              </a:rPr>
              <a:t>Carefully validate the data provided to ensure that it does not contain any malicious content.</a:t>
            </a:r>
          </a:p>
          <a:p>
            <a:pPr>
              <a:buFont typeface="Wingdings" panose="05000000000000000000" pitchFamily="2" charset="2"/>
              <a:buChar char="v"/>
            </a:pPr>
            <a:r>
              <a:rPr lang="en-US" altLang="zh-TW" sz="2800" dirty="0"/>
              <a:t>Ensure that the web application runs with only the privileges it absolutely needs to perform its function.</a:t>
            </a:r>
          </a:p>
          <a:p>
            <a:pPr>
              <a:buFont typeface="Wingdings" panose="05000000000000000000" pitchFamily="2" charset="2"/>
              <a:buChar char="v"/>
            </a:pPr>
            <a:r>
              <a:rPr lang="en-US" altLang="zh-TW" sz="2800" dirty="0">
                <a:solidFill>
                  <a:srgbClr val="7030A0"/>
                </a:solidFill>
              </a:rPr>
              <a:t>Any user information that is being inserted into the command should be rigorously checked.</a:t>
            </a:r>
          </a:p>
          <a:p>
            <a:pPr>
              <a:buFont typeface="Wingdings" panose="05000000000000000000" pitchFamily="2" charset="2"/>
              <a:buChar char="v"/>
            </a:pPr>
            <a:endParaRPr lang="en-US" altLang="zh-TW" sz="2800" dirty="0"/>
          </a:p>
          <a:p>
            <a:pPr>
              <a:buFont typeface="Wingdings" panose="05000000000000000000" pitchFamily="2" charset="2"/>
              <a:buChar char="v"/>
            </a:pPr>
            <a:endParaRPr lang="en-US" altLang="zh-TW" sz="2800"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107</a:t>
            </a:fld>
            <a:endParaRPr lang="en-US" altLang="en-US"/>
          </a:p>
        </p:txBody>
      </p:sp>
    </p:spTree>
    <p:extLst>
      <p:ext uri="{BB962C8B-B14F-4D97-AF65-F5344CB8AC3E}">
        <p14:creationId xmlns:p14="http://schemas.microsoft.com/office/powerpoint/2010/main" val="36786470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zh-TW" dirty="0" smtClean="0"/>
              <a:t>Error </a:t>
            </a:r>
            <a:r>
              <a:rPr lang="en-US" altLang="zh-TW" dirty="0"/>
              <a:t>Handling Problems</a:t>
            </a:r>
          </a:p>
        </p:txBody>
      </p:sp>
      <p:sp>
        <p:nvSpPr>
          <p:cNvPr id="80899" name="Rectangle 3"/>
          <p:cNvSpPr>
            <a:spLocks noGrp="1" noChangeArrowheads="1"/>
          </p:cNvSpPr>
          <p:nvPr>
            <p:ph idx="1"/>
          </p:nvPr>
        </p:nvSpPr>
        <p:spPr/>
        <p:txBody>
          <a:bodyPr/>
          <a:lstStyle/>
          <a:p>
            <a:pPr>
              <a:buFont typeface="Wingdings" panose="05000000000000000000" pitchFamily="2" charset="2"/>
              <a:buChar char="v"/>
            </a:pPr>
            <a:r>
              <a:rPr lang="en-US" altLang="zh-TW" sz="2800" dirty="0">
                <a:solidFill>
                  <a:srgbClr val="7030A0"/>
                </a:solidFill>
              </a:rPr>
              <a:t>Error conditions that occur during normal operation are not handled properly.</a:t>
            </a:r>
          </a:p>
          <a:p>
            <a:pPr>
              <a:buFont typeface="Wingdings" panose="05000000000000000000" pitchFamily="2" charset="2"/>
              <a:buChar char="v"/>
            </a:pPr>
            <a:r>
              <a:rPr lang="en-US" altLang="zh-TW" sz="2800" dirty="0"/>
              <a:t>If an attacker can cause errors to occur that the web application does not handle, they can gain detailed system information, deny service, cause security mechanisms to fail, or crash the server.</a:t>
            </a:r>
          </a:p>
          <a:p>
            <a:pPr>
              <a:buFont typeface="Wingdings" panose="05000000000000000000" pitchFamily="2" charset="2"/>
              <a:buChar char="v"/>
            </a:pPr>
            <a:endParaRPr lang="en-US" altLang="zh-TW"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108</a:t>
            </a:fld>
            <a:endParaRPr lang="en-US" altLang="en-US"/>
          </a:p>
        </p:txBody>
      </p:sp>
    </p:spTree>
    <p:extLst>
      <p:ext uri="{BB962C8B-B14F-4D97-AF65-F5344CB8AC3E}">
        <p14:creationId xmlns:p14="http://schemas.microsoft.com/office/powerpoint/2010/main" val="13431760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3400" y="609600"/>
            <a:ext cx="8610600"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93187" name="Rectangle 3"/>
          <p:cNvSpPr>
            <a:spLocks noGrp="1" noChangeArrowheads="1"/>
          </p:cNvSpPr>
          <p:nvPr>
            <p:ph idx="1"/>
          </p:nvPr>
        </p:nvSpPr>
        <p:spPr/>
        <p:txBody>
          <a:bodyPr/>
          <a:lstStyle/>
          <a:p>
            <a:pPr>
              <a:buFont typeface="Wingdings" panose="05000000000000000000" pitchFamily="2" charset="2"/>
              <a:buChar char="v"/>
            </a:pPr>
            <a:r>
              <a:rPr lang="en-US" altLang="zh-TW" sz="2800" dirty="0"/>
              <a:t>A specific policy for how to handle errors should be documented.</a:t>
            </a:r>
          </a:p>
          <a:p>
            <a:pPr>
              <a:buFont typeface="Wingdings" panose="05000000000000000000" pitchFamily="2" charset="2"/>
              <a:buChar char="v"/>
            </a:pPr>
            <a:r>
              <a:rPr lang="en-US" altLang="zh-TW" sz="2800" dirty="0">
                <a:solidFill>
                  <a:srgbClr val="7030A0"/>
                </a:solidFill>
              </a:rPr>
              <a:t>Ensure that the site is built to gracefully handle all possible errors.</a:t>
            </a:r>
          </a:p>
          <a:p>
            <a:pPr>
              <a:buFont typeface="Wingdings" panose="05000000000000000000" pitchFamily="2" charset="2"/>
              <a:buChar char="v"/>
            </a:pPr>
            <a:r>
              <a:rPr lang="en-US" altLang="zh-TW" sz="2800" dirty="0"/>
              <a:t>Certain classes of errors should be logged to help detect implementation flaws in the site and/or hacking attempts</a:t>
            </a:r>
            <a:r>
              <a:rPr lang="en-US" altLang="zh-TW" dirty="0"/>
              <a:t>. </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109</a:t>
            </a:fld>
            <a:endParaRPr lang="en-US" altLang="en-US"/>
          </a:p>
        </p:txBody>
      </p:sp>
    </p:spTree>
    <p:extLst>
      <p:ext uri="{BB962C8B-B14F-4D97-AF65-F5344CB8AC3E}">
        <p14:creationId xmlns:p14="http://schemas.microsoft.com/office/powerpoint/2010/main" val="2437760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6C240D1-2EAE-47E9-B9A5-CCBD5B35629D}" type="slidenum">
              <a:rPr lang="zh-CN" altLang="en-US" sz="1400"/>
              <a:pPr eaLnBrk="1" hangingPunct="1"/>
              <a:t>11</a:t>
            </a:fld>
            <a:endParaRPr lang="en-US" altLang="zh-CN" sz="1400"/>
          </a:p>
        </p:txBody>
      </p:sp>
      <p:sp>
        <p:nvSpPr>
          <p:cNvPr id="1029"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pPr>
            <a:r>
              <a:rPr lang="en-US" altLang="en-US" sz="3200" b="1">
                <a:solidFill>
                  <a:srgbClr val="CC0000"/>
                </a:solidFill>
                <a:latin typeface="Garamond" panose="02020404030301010803" pitchFamily="18" charset="0"/>
              </a:rPr>
              <a:t>Malicious Code: Viruses</a:t>
            </a:r>
            <a:r>
              <a:rPr lang="en-US" altLang="en-US" sz="4000" b="1">
                <a:solidFill>
                  <a:srgbClr val="CC0000"/>
                </a:solidFill>
                <a:latin typeface="Arial-BoldMT"/>
              </a:rPr>
              <a:t/>
            </a:r>
            <a:br>
              <a:rPr lang="en-US" altLang="en-US" sz="4000" b="1">
                <a:solidFill>
                  <a:srgbClr val="CC0000"/>
                </a:solidFill>
                <a:latin typeface="Arial-BoldMT"/>
              </a:rPr>
            </a:br>
            <a:r>
              <a:rPr lang="en-US" altLang="en-US" sz="2000" b="1">
                <a:solidFill>
                  <a:srgbClr val="333399"/>
                </a:solidFill>
                <a:latin typeface="Arial" panose="020B0604020202020204" pitchFamily="34" charset="0"/>
              </a:rPr>
              <a:t>Melissa Virus Source Code</a:t>
            </a:r>
            <a:r>
              <a:rPr lang="en-US" altLang="en-US" sz="4000" b="1">
                <a:solidFill>
                  <a:srgbClr val="CC0000"/>
                </a:solidFill>
                <a:latin typeface="Arial-BoldMT"/>
              </a:rPr>
              <a:t> </a:t>
            </a:r>
          </a:p>
        </p:txBody>
      </p:sp>
      <p:graphicFrame>
        <p:nvGraphicFramePr>
          <p:cNvPr id="1026" name="Object 1029"/>
          <p:cNvGraphicFramePr>
            <a:graphicFrameLocks noChangeAspect="1"/>
          </p:cNvGraphicFramePr>
          <p:nvPr/>
        </p:nvGraphicFramePr>
        <p:xfrm>
          <a:off x="762000" y="1371600"/>
          <a:ext cx="3895725" cy="4162425"/>
        </p:xfrm>
        <a:graphic>
          <a:graphicData uri="http://schemas.openxmlformats.org/presentationml/2006/ole">
            <mc:AlternateContent xmlns:mc="http://schemas.openxmlformats.org/markup-compatibility/2006">
              <mc:Choice xmlns:v="urn:schemas-microsoft-com:vml" Requires="v">
                <p:oleObj spid="_x0000_s111668" name="Bitmap Image" r:id="rId3" imgW="3895238" imgH="4161905" progId="Paint.Picture">
                  <p:embed/>
                </p:oleObj>
              </mc:Choice>
              <mc:Fallback>
                <p:oleObj name="Bitmap Image" r:id="rId3" imgW="3895238" imgH="416190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38957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030"/>
          <p:cNvGraphicFramePr>
            <a:graphicFrameLocks noChangeAspect="1"/>
          </p:cNvGraphicFramePr>
          <p:nvPr/>
        </p:nvGraphicFramePr>
        <p:xfrm>
          <a:off x="4572000" y="962025"/>
          <a:ext cx="3895725" cy="5591175"/>
        </p:xfrm>
        <a:graphic>
          <a:graphicData uri="http://schemas.openxmlformats.org/presentationml/2006/ole">
            <mc:AlternateContent xmlns:mc="http://schemas.openxmlformats.org/markup-compatibility/2006">
              <mc:Choice xmlns:v="urn:schemas-microsoft-com:vml" Requires="v">
                <p:oleObj spid="_x0000_s111669" name="Bitmap Image" r:id="rId5" imgW="3895238" imgH="5590476" progId="Paint.Picture">
                  <p:embed/>
                </p:oleObj>
              </mc:Choice>
              <mc:Fallback>
                <p:oleObj name="Bitmap Image" r:id="rId5" imgW="3895238" imgH="559047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962025"/>
                        <a:ext cx="389572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1788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22959" y="457199"/>
            <a:ext cx="8092441" cy="728663"/>
          </a:xfrm>
        </p:spPr>
        <p:txBody>
          <a:bodyPr>
            <a:normAutofit/>
          </a:bodyPr>
          <a:lstStyle/>
          <a:p>
            <a:r>
              <a:rPr lang="en-US" altLang="zh-TW" dirty="0" smtClean="0"/>
              <a:t>Insecure </a:t>
            </a:r>
            <a:r>
              <a:rPr lang="en-US" altLang="zh-TW" dirty="0"/>
              <a:t>Use of Cryptography</a:t>
            </a:r>
          </a:p>
        </p:txBody>
      </p:sp>
      <p:sp>
        <p:nvSpPr>
          <p:cNvPr id="81923" name="Rectangle 3"/>
          <p:cNvSpPr>
            <a:spLocks noGrp="1" noChangeArrowheads="1"/>
          </p:cNvSpPr>
          <p:nvPr>
            <p:ph idx="1"/>
          </p:nvPr>
        </p:nvSpPr>
        <p:spPr/>
        <p:txBody>
          <a:bodyPr/>
          <a:lstStyle/>
          <a:p>
            <a:pPr>
              <a:buFont typeface="Wingdings" panose="05000000000000000000" pitchFamily="2" charset="2"/>
              <a:buChar char="v"/>
            </a:pPr>
            <a:r>
              <a:rPr lang="en-US" altLang="zh-TW" sz="2800" dirty="0"/>
              <a:t>Web applications frequently use cryptographic functions to protect information and credentials.</a:t>
            </a:r>
          </a:p>
          <a:p>
            <a:pPr>
              <a:buFont typeface="Wingdings" panose="05000000000000000000" pitchFamily="2" charset="2"/>
              <a:buChar char="v"/>
            </a:pPr>
            <a:r>
              <a:rPr lang="en-US" altLang="zh-TW" sz="2800" dirty="0">
                <a:solidFill>
                  <a:srgbClr val="7030A0"/>
                </a:solidFill>
              </a:rPr>
              <a:t>These functions and the code to integrate them have proven difficult to code properly, frequently resulting in weak protection.</a:t>
            </a:r>
          </a:p>
          <a:p>
            <a:pPr>
              <a:buFont typeface="Wingdings" panose="05000000000000000000" pitchFamily="2" charset="2"/>
              <a:buChar char="v"/>
            </a:pPr>
            <a:r>
              <a:rPr lang="en-US" altLang="zh-TW" sz="2800" dirty="0"/>
              <a:t>E.g. MD5(</a:t>
            </a:r>
            <a:r>
              <a:rPr lang="en-US" altLang="zh-TW" sz="2800" dirty="0" err="1"/>
              <a:t>CreditCardNum</a:t>
            </a:r>
            <a:r>
              <a:rPr lang="en-US" altLang="zh-TW" sz="2800" dirty="0"/>
              <a:t>, </a:t>
            </a:r>
            <a:r>
              <a:rPr lang="en-US" altLang="zh-TW" sz="2800" dirty="0" err="1"/>
              <a:t>RandomNum</a:t>
            </a:r>
            <a:r>
              <a:rPr lang="en-US" altLang="zh-TW" sz="2800" dirty="0"/>
              <a:t>)</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110</a:t>
            </a:fld>
            <a:endParaRPr lang="en-US" altLang="en-US"/>
          </a:p>
        </p:txBody>
      </p:sp>
    </p:spTree>
    <p:extLst>
      <p:ext uri="{BB962C8B-B14F-4D97-AF65-F5344CB8AC3E}">
        <p14:creationId xmlns:p14="http://schemas.microsoft.com/office/powerpoint/2010/main" val="10204164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609600"/>
            <a:ext cx="8458200"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95235" name="Rectangle 3"/>
          <p:cNvSpPr>
            <a:spLocks noGrp="1" noChangeArrowheads="1"/>
          </p:cNvSpPr>
          <p:nvPr>
            <p:ph idx="1"/>
          </p:nvPr>
        </p:nvSpPr>
        <p:spPr/>
        <p:txBody>
          <a:bodyPr>
            <a:normAutofit/>
          </a:bodyPr>
          <a:lstStyle/>
          <a:p>
            <a:pPr>
              <a:buFont typeface="Wingdings" panose="05000000000000000000" pitchFamily="2" charset="2"/>
              <a:buChar char="v"/>
            </a:pPr>
            <a:r>
              <a:rPr lang="en-US" altLang="zh-TW" sz="2800" dirty="0"/>
              <a:t>Minimize the use of encryption and only keep information that is absolutely necessary.</a:t>
            </a:r>
          </a:p>
          <a:p>
            <a:pPr>
              <a:buFont typeface="Wingdings" panose="05000000000000000000" pitchFamily="2" charset="2"/>
              <a:buChar char="v"/>
            </a:pPr>
            <a:r>
              <a:rPr lang="en-US" altLang="zh-TW" sz="2800" dirty="0">
                <a:solidFill>
                  <a:srgbClr val="7030A0"/>
                </a:solidFill>
              </a:rPr>
              <a:t>Choose a library that has been exposed to public scrutiny and make sure that there are no open vulnerabilities.</a:t>
            </a:r>
          </a:p>
          <a:p>
            <a:pPr>
              <a:buFont typeface="Wingdings" panose="05000000000000000000" pitchFamily="2" charset="2"/>
              <a:buChar char="v"/>
            </a:pPr>
            <a:r>
              <a:rPr lang="en-US" altLang="zh-TW" sz="2800" dirty="0"/>
              <a:t>Encapsulate the cryptographic functions that are used and review the code carefully.</a:t>
            </a:r>
          </a:p>
          <a:p>
            <a:pPr>
              <a:buFont typeface="Wingdings" panose="05000000000000000000" pitchFamily="2" charset="2"/>
              <a:buChar char="v"/>
            </a:pPr>
            <a:r>
              <a:rPr lang="en-US" altLang="zh-TW" sz="2800" dirty="0">
                <a:solidFill>
                  <a:srgbClr val="7030A0"/>
                </a:solidFill>
              </a:rPr>
              <a:t>Be sure that secrets, such as keys, certificates, and passwords, are stored securely.</a:t>
            </a:r>
          </a:p>
          <a:p>
            <a:pPr>
              <a:buFont typeface="Wingdings" panose="05000000000000000000" pitchFamily="2" charset="2"/>
              <a:buChar char="v"/>
            </a:pPr>
            <a:endParaRPr lang="en-US" altLang="zh-TW" sz="2800"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111</a:t>
            </a:fld>
            <a:endParaRPr lang="en-US" altLang="en-US"/>
          </a:p>
        </p:txBody>
      </p:sp>
    </p:spTree>
    <p:extLst>
      <p:ext uri="{BB962C8B-B14F-4D97-AF65-F5344CB8AC3E}">
        <p14:creationId xmlns:p14="http://schemas.microsoft.com/office/powerpoint/2010/main" val="209653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90600" y="533400"/>
            <a:ext cx="7900988" cy="536575"/>
          </a:xfrm>
        </p:spPr>
        <p:txBody>
          <a:bodyPr>
            <a:normAutofit fontScale="90000"/>
          </a:bodyPr>
          <a:lstStyle/>
          <a:p>
            <a:r>
              <a:rPr lang="en-US" altLang="zh-TW" dirty="0" smtClean="0"/>
              <a:t>Remote </a:t>
            </a:r>
            <a:r>
              <a:rPr lang="en-US" altLang="zh-TW" dirty="0"/>
              <a:t>Administration Flaws</a:t>
            </a:r>
          </a:p>
        </p:txBody>
      </p:sp>
      <p:sp>
        <p:nvSpPr>
          <p:cNvPr id="82947" name="Rectangle 3"/>
          <p:cNvSpPr>
            <a:spLocks noGrp="1" noChangeArrowheads="1"/>
          </p:cNvSpPr>
          <p:nvPr>
            <p:ph idx="1"/>
          </p:nvPr>
        </p:nvSpPr>
        <p:spPr/>
        <p:txBody>
          <a:bodyPr/>
          <a:lstStyle/>
          <a:p>
            <a:pPr>
              <a:buFont typeface="Wingdings" panose="05000000000000000000" pitchFamily="2" charset="2"/>
              <a:buChar char="v"/>
            </a:pPr>
            <a:r>
              <a:rPr lang="en-US" altLang="zh-TW" sz="2800" dirty="0">
                <a:solidFill>
                  <a:srgbClr val="7030A0"/>
                </a:solidFill>
              </a:rPr>
              <a:t>Many web applications allow administrators to access the site using a web interface.</a:t>
            </a:r>
          </a:p>
          <a:p>
            <a:pPr>
              <a:buFont typeface="Wingdings" panose="05000000000000000000" pitchFamily="2" charset="2"/>
              <a:buChar char="v"/>
            </a:pPr>
            <a:r>
              <a:rPr lang="en-US" altLang="zh-TW" sz="2800" dirty="0"/>
              <a:t>If these administrative functions are not very carefully protected, an attacker can gain full access to all aspects of a site.</a:t>
            </a:r>
          </a:p>
          <a:p>
            <a:pPr>
              <a:buFont typeface="Wingdings" panose="05000000000000000000" pitchFamily="2" charset="2"/>
              <a:buChar char="v"/>
            </a:pPr>
            <a:endParaRPr lang="en-US" altLang="zh-TW" sz="2800"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112</a:t>
            </a:fld>
            <a:endParaRPr lang="en-US" altLang="en-US"/>
          </a:p>
        </p:txBody>
      </p:sp>
    </p:spTree>
    <p:extLst>
      <p:ext uri="{BB962C8B-B14F-4D97-AF65-F5344CB8AC3E}">
        <p14:creationId xmlns:p14="http://schemas.microsoft.com/office/powerpoint/2010/main" val="20155571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2959" y="609600"/>
            <a:ext cx="8321041"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96259" name="Rectangle 3"/>
          <p:cNvSpPr>
            <a:spLocks noGrp="1" noChangeArrowheads="1"/>
          </p:cNvSpPr>
          <p:nvPr>
            <p:ph idx="1"/>
          </p:nvPr>
        </p:nvSpPr>
        <p:spPr/>
        <p:txBody>
          <a:bodyPr>
            <a:normAutofit/>
          </a:bodyPr>
          <a:lstStyle/>
          <a:p>
            <a:pPr>
              <a:buFont typeface="Wingdings" panose="05000000000000000000" pitchFamily="2" charset="2"/>
              <a:buChar char="v"/>
            </a:pPr>
            <a:r>
              <a:rPr lang="en-US" altLang="zh-TW" sz="2800" dirty="0">
                <a:solidFill>
                  <a:srgbClr val="7030A0"/>
                </a:solidFill>
              </a:rPr>
              <a:t>Never allow administrator access through the front door if at all possible.</a:t>
            </a:r>
          </a:p>
          <a:p>
            <a:pPr>
              <a:buFont typeface="Wingdings" panose="05000000000000000000" pitchFamily="2" charset="2"/>
              <a:buChar char="v"/>
            </a:pPr>
            <a:r>
              <a:rPr lang="en-US" altLang="zh-TW" sz="2800" dirty="0"/>
              <a:t>The use of strong authentication such as certificates, token based authenticators,...</a:t>
            </a:r>
          </a:p>
          <a:p>
            <a:pPr>
              <a:buFont typeface="Wingdings" panose="05000000000000000000" pitchFamily="2" charset="2"/>
              <a:buChar char="v"/>
            </a:pPr>
            <a:r>
              <a:rPr lang="en-US" altLang="zh-TW" sz="2800" dirty="0">
                <a:solidFill>
                  <a:srgbClr val="7030A0"/>
                </a:solidFill>
              </a:rPr>
              <a:t>The use of encryption (e.g., VPN or SSL) for the entire administrative session.</a:t>
            </a:r>
          </a:p>
          <a:p>
            <a:pPr>
              <a:buFont typeface="Wingdings" panose="05000000000000000000" pitchFamily="2" charset="2"/>
              <a:buChar char="v"/>
            </a:pPr>
            <a:r>
              <a:rPr lang="en-US" altLang="zh-TW" sz="2800" dirty="0"/>
              <a:t>Interfaces be separate from interfaces provided to normal users. </a:t>
            </a:r>
          </a:p>
          <a:p>
            <a:pPr>
              <a:buFont typeface="Wingdings" panose="05000000000000000000" pitchFamily="2" charset="2"/>
              <a:buChar char="v"/>
            </a:pPr>
            <a:r>
              <a:rPr lang="en-US" altLang="zh-TW" sz="2800" dirty="0">
                <a:solidFill>
                  <a:srgbClr val="7030A0"/>
                </a:solidFill>
              </a:rPr>
              <a:t>Network separation or IP filtering.</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113</a:t>
            </a:fld>
            <a:endParaRPr lang="en-US" altLang="en-US"/>
          </a:p>
        </p:txBody>
      </p:sp>
    </p:spTree>
    <p:extLst>
      <p:ext uri="{BB962C8B-B14F-4D97-AF65-F5344CB8AC3E}">
        <p14:creationId xmlns:p14="http://schemas.microsoft.com/office/powerpoint/2010/main" val="14407063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a:xfrm>
            <a:off x="822959" y="808037"/>
            <a:ext cx="7863841" cy="487363"/>
          </a:xfrm>
        </p:spPr>
        <p:txBody>
          <a:bodyPr>
            <a:normAutofit fontScale="90000"/>
          </a:bodyPr>
          <a:lstStyle/>
          <a:p>
            <a:r>
              <a:rPr lang="en-US" altLang="zh-TW" dirty="0" smtClean="0"/>
              <a:t>Web </a:t>
            </a:r>
            <a:r>
              <a:rPr lang="en-US" altLang="zh-TW" dirty="0"/>
              <a:t>and Application Server Misconfiguration</a:t>
            </a:r>
          </a:p>
        </p:txBody>
      </p:sp>
      <p:sp>
        <p:nvSpPr>
          <p:cNvPr id="83971" name="Rectangle 1027"/>
          <p:cNvSpPr>
            <a:spLocks noGrp="1" noChangeArrowheads="1"/>
          </p:cNvSpPr>
          <p:nvPr>
            <p:ph idx="1"/>
          </p:nvPr>
        </p:nvSpPr>
        <p:spPr/>
        <p:txBody>
          <a:bodyPr/>
          <a:lstStyle/>
          <a:p>
            <a:pPr>
              <a:buFont typeface="Wingdings" panose="05000000000000000000" pitchFamily="2" charset="2"/>
              <a:buChar char="v"/>
            </a:pPr>
            <a:r>
              <a:rPr lang="en-US" altLang="zh-TW" sz="2800" dirty="0"/>
              <a:t>Having a strong server configuration standard is critical to a secure web application.</a:t>
            </a:r>
          </a:p>
          <a:p>
            <a:pPr>
              <a:buFont typeface="Wingdings" panose="05000000000000000000" pitchFamily="2" charset="2"/>
              <a:buChar char="v"/>
            </a:pPr>
            <a:r>
              <a:rPr lang="en-US" altLang="zh-TW" sz="2800" dirty="0">
                <a:solidFill>
                  <a:srgbClr val="7030A0"/>
                </a:solidFill>
              </a:rPr>
              <a:t>These servers have many configuration options that affect security and are not secure out of the box.</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114</a:t>
            </a:fld>
            <a:endParaRPr lang="en-US" altLang="en-US"/>
          </a:p>
        </p:txBody>
      </p:sp>
    </p:spTree>
    <p:extLst>
      <p:ext uri="{BB962C8B-B14F-4D97-AF65-F5344CB8AC3E}">
        <p14:creationId xmlns:p14="http://schemas.microsoft.com/office/powerpoint/2010/main" val="1768813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3400" y="609600"/>
            <a:ext cx="8610600"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97283" name="Rectangle 3"/>
          <p:cNvSpPr>
            <a:spLocks noGrp="1" noChangeArrowheads="1"/>
          </p:cNvSpPr>
          <p:nvPr>
            <p:ph idx="1"/>
          </p:nvPr>
        </p:nvSpPr>
        <p:spPr>
          <a:xfrm>
            <a:off x="317500" y="1371600"/>
            <a:ext cx="8575675" cy="5002212"/>
          </a:xfrm>
        </p:spPr>
        <p:txBody>
          <a:bodyPr/>
          <a:lstStyle/>
          <a:p>
            <a:pPr>
              <a:lnSpc>
                <a:spcPct val="90000"/>
              </a:lnSpc>
              <a:buFont typeface="Wingdings" panose="05000000000000000000" pitchFamily="2" charset="2"/>
              <a:buChar char="v"/>
            </a:pPr>
            <a:r>
              <a:rPr lang="en-US" altLang="zh-TW" sz="2800" dirty="0">
                <a:solidFill>
                  <a:srgbClr val="7030A0"/>
                </a:solidFill>
              </a:rPr>
              <a:t>Create a hardening guideline for configuration:</a:t>
            </a:r>
          </a:p>
          <a:p>
            <a:pPr lvl="1">
              <a:lnSpc>
                <a:spcPct val="80000"/>
              </a:lnSpc>
            </a:pPr>
            <a:r>
              <a:rPr lang="en-US" altLang="zh-TW" sz="2400" dirty="0">
                <a:solidFill>
                  <a:srgbClr val="7030A0"/>
                </a:solidFill>
              </a:rPr>
              <a:t>Configuring all security mechanisms</a:t>
            </a:r>
          </a:p>
          <a:p>
            <a:pPr lvl="1">
              <a:lnSpc>
                <a:spcPct val="80000"/>
              </a:lnSpc>
            </a:pPr>
            <a:r>
              <a:rPr lang="en-US" altLang="zh-TW" sz="2400" dirty="0">
                <a:solidFill>
                  <a:srgbClr val="7030A0"/>
                </a:solidFill>
              </a:rPr>
              <a:t>Turning off all unused services</a:t>
            </a:r>
          </a:p>
          <a:p>
            <a:pPr lvl="1">
              <a:lnSpc>
                <a:spcPct val="80000"/>
              </a:lnSpc>
            </a:pPr>
            <a:r>
              <a:rPr lang="en-US" altLang="zh-TW" sz="2400" dirty="0">
                <a:solidFill>
                  <a:srgbClr val="7030A0"/>
                </a:solidFill>
              </a:rPr>
              <a:t>Setting up roles, permissions, and accounts</a:t>
            </a:r>
          </a:p>
          <a:p>
            <a:pPr lvl="1">
              <a:lnSpc>
                <a:spcPct val="80000"/>
              </a:lnSpc>
            </a:pPr>
            <a:r>
              <a:rPr lang="en-US" altLang="zh-TW" sz="2400" dirty="0">
                <a:solidFill>
                  <a:srgbClr val="7030A0"/>
                </a:solidFill>
              </a:rPr>
              <a:t>Logging and alerts</a:t>
            </a:r>
          </a:p>
          <a:p>
            <a:pPr>
              <a:lnSpc>
                <a:spcPct val="90000"/>
              </a:lnSpc>
              <a:buFont typeface="Wingdings" panose="05000000000000000000" pitchFamily="2" charset="2"/>
              <a:buChar char="v"/>
            </a:pPr>
            <a:r>
              <a:rPr lang="en-US" altLang="zh-TW" sz="2800" dirty="0">
                <a:solidFill>
                  <a:schemeClr val="tx1">
                    <a:lumMod val="60000"/>
                    <a:lumOff val="40000"/>
                  </a:schemeClr>
                </a:solidFill>
              </a:rPr>
              <a:t>Configuration maintenance:</a:t>
            </a:r>
          </a:p>
          <a:p>
            <a:pPr lvl="1">
              <a:lnSpc>
                <a:spcPct val="80000"/>
              </a:lnSpc>
            </a:pPr>
            <a:r>
              <a:rPr lang="en-US" altLang="zh-TW" sz="2400" dirty="0"/>
              <a:t>Monitoring the latest security vulnerabilities published</a:t>
            </a:r>
          </a:p>
          <a:p>
            <a:pPr lvl="1">
              <a:lnSpc>
                <a:spcPct val="80000"/>
              </a:lnSpc>
            </a:pPr>
            <a:r>
              <a:rPr lang="en-US" altLang="zh-TW" sz="2400" dirty="0"/>
              <a:t>Applying the latest security patches</a:t>
            </a:r>
          </a:p>
          <a:p>
            <a:pPr lvl="1">
              <a:lnSpc>
                <a:spcPct val="80000"/>
              </a:lnSpc>
            </a:pPr>
            <a:r>
              <a:rPr lang="en-US" altLang="zh-TW" sz="2400" dirty="0"/>
              <a:t>Updating the security configuration guideline</a:t>
            </a:r>
          </a:p>
          <a:p>
            <a:pPr lvl="1">
              <a:lnSpc>
                <a:spcPct val="80000"/>
              </a:lnSpc>
            </a:pPr>
            <a:r>
              <a:rPr lang="en-US" altLang="zh-TW" sz="2400" dirty="0"/>
              <a:t>Regular vulnerability scanning from both internal and external perspectives</a:t>
            </a:r>
          </a:p>
          <a:p>
            <a:pPr lvl="1">
              <a:lnSpc>
                <a:spcPct val="80000"/>
              </a:lnSpc>
            </a:pPr>
            <a:r>
              <a:rPr lang="en-US" altLang="zh-TW" sz="2400" dirty="0"/>
              <a:t>Regular status reports to upper management documenting overall security posture</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115</a:t>
            </a:fld>
            <a:endParaRPr lang="en-US" altLang="en-US"/>
          </a:p>
        </p:txBody>
      </p:sp>
    </p:spTree>
    <p:extLst>
      <p:ext uri="{BB962C8B-B14F-4D97-AF65-F5344CB8AC3E}">
        <p14:creationId xmlns:p14="http://schemas.microsoft.com/office/powerpoint/2010/main" val="6621804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zh-TW"/>
              <a:t>Security Guidelines</a:t>
            </a:r>
          </a:p>
        </p:txBody>
      </p:sp>
      <p:sp>
        <p:nvSpPr>
          <p:cNvPr id="99331" name="Rectangle 3"/>
          <p:cNvSpPr>
            <a:spLocks noGrp="1" noChangeArrowheads="1"/>
          </p:cNvSpPr>
          <p:nvPr>
            <p:ph idx="1"/>
          </p:nvPr>
        </p:nvSpPr>
        <p:spPr>
          <a:xfrm>
            <a:off x="1027113" y="1558925"/>
            <a:ext cx="7385050" cy="4724400"/>
          </a:xfrm>
        </p:spPr>
        <p:txBody>
          <a:bodyPr>
            <a:normAutofit fontScale="92500"/>
          </a:bodyPr>
          <a:lstStyle/>
          <a:p>
            <a:pPr marL="533400" indent="-533400">
              <a:lnSpc>
                <a:spcPct val="90000"/>
              </a:lnSpc>
              <a:buClr>
                <a:schemeClr val="hlink"/>
              </a:buClr>
              <a:buSzTx/>
              <a:buFont typeface="+mj-lt"/>
              <a:buAutoNum type="alphaLcParenR"/>
            </a:pPr>
            <a:r>
              <a:rPr lang="en-US" altLang="zh-TW" sz="2800" dirty="0"/>
              <a:t>Validate Input and Output</a:t>
            </a:r>
          </a:p>
          <a:p>
            <a:pPr marL="533400" indent="-533400">
              <a:lnSpc>
                <a:spcPct val="90000"/>
              </a:lnSpc>
              <a:buClr>
                <a:schemeClr val="hlink"/>
              </a:buClr>
              <a:buSzTx/>
              <a:buFont typeface="+mj-lt"/>
              <a:buAutoNum type="alphaLcParenR"/>
            </a:pPr>
            <a:r>
              <a:rPr lang="en-US" altLang="zh-TW" sz="2800" dirty="0"/>
              <a:t>Fail Securely (Closed)</a:t>
            </a:r>
          </a:p>
          <a:p>
            <a:pPr marL="533400" indent="-533400">
              <a:lnSpc>
                <a:spcPct val="90000"/>
              </a:lnSpc>
              <a:buClr>
                <a:schemeClr val="hlink"/>
              </a:buClr>
              <a:buSzTx/>
              <a:buFont typeface="+mj-lt"/>
              <a:buAutoNum type="alphaLcParenR"/>
            </a:pPr>
            <a:r>
              <a:rPr lang="en-US" altLang="zh-TW" sz="2800" dirty="0"/>
              <a:t>Keep it Simple</a:t>
            </a:r>
          </a:p>
          <a:p>
            <a:pPr marL="533400" indent="-533400">
              <a:lnSpc>
                <a:spcPct val="90000"/>
              </a:lnSpc>
              <a:buClr>
                <a:schemeClr val="hlink"/>
              </a:buClr>
              <a:buSzTx/>
              <a:buFont typeface="+mj-lt"/>
              <a:buAutoNum type="alphaLcParenR"/>
            </a:pPr>
            <a:r>
              <a:rPr lang="en-US" altLang="zh-TW" sz="2800" dirty="0"/>
              <a:t>Use and Reuse Trusted Components</a:t>
            </a:r>
          </a:p>
          <a:p>
            <a:pPr marL="533400" indent="-533400">
              <a:lnSpc>
                <a:spcPct val="90000"/>
              </a:lnSpc>
              <a:buClr>
                <a:schemeClr val="hlink"/>
              </a:buClr>
              <a:buSzTx/>
              <a:buFont typeface="+mj-lt"/>
              <a:buAutoNum type="alphaLcParenR"/>
            </a:pPr>
            <a:r>
              <a:rPr lang="en-US" altLang="zh-TW" sz="2800" dirty="0"/>
              <a:t>Defense in Depth</a:t>
            </a:r>
          </a:p>
          <a:p>
            <a:pPr marL="533400" indent="-533400">
              <a:lnSpc>
                <a:spcPct val="90000"/>
              </a:lnSpc>
              <a:buClr>
                <a:schemeClr val="hlink"/>
              </a:buClr>
              <a:buSzTx/>
              <a:buFont typeface="+mj-lt"/>
              <a:buAutoNum type="alphaLcParenR"/>
            </a:pPr>
            <a:r>
              <a:rPr lang="en-US" altLang="zh-TW" sz="2800" dirty="0"/>
              <a:t>Only as Secure as the Weakest Link</a:t>
            </a:r>
          </a:p>
          <a:p>
            <a:pPr marL="533400" indent="-533400">
              <a:lnSpc>
                <a:spcPct val="90000"/>
              </a:lnSpc>
              <a:buClr>
                <a:schemeClr val="hlink"/>
              </a:buClr>
              <a:buSzTx/>
              <a:buFont typeface="+mj-lt"/>
              <a:buAutoNum type="alphaLcParenR"/>
            </a:pPr>
            <a:r>
              <a:rPr lang="en-US" altLang="zh-TW" sz="2800" dirty="0"/>
              <a:t>Security By </a:t>
            </a:r>
            <a:r>
              <a:rPr lang="en-US" altLang="zh-TW" sz="2800" dirty="0" smtClean="0"/>
              <a:t>Obscurity(anonymity) </a:t>
            </a:r>
            <a:r>
              <a:rPr lang="en-US" altLang="zh-TW" sz="2800" dirty="0"/>
              <a:t>Won't Work</a:t>
            </a:r>
          </a:p>
          <a:p>
            <a:pPr marL="533400" indent="-533400">
              <a:lnSpc>
                <a:spcPct val="90000"/>
              </a:lnSpc>
              <a:buClr>
                <a:schemeClr val="hlink"/>
              </a:buClr>
              <a:buSzTx/>
              <a:buFont typeface="+mj-lt"/>
              <a:buAutoNum type="alphaLcParenR"/>
            </a:pPr>
            <a:r>
              <a:rPr lang="en-US" altLang="zh-TW" sz="2800" dirty="0"/>
              <a:t>Least Privilege</a:t>
            </a:r>
          </a:p>
          <a:p>
            <a:pPr marL="533400" indent="-533400">
              <a:lnSpc>
                <a:spcPct val="90000"/>
              </a:lnSpc>
              <a:buClr>
                <a:schemeClr val="hlink"/>
              </a:buClr>
              <a:buSzTx/>
              <a:buFont typeface="+mj-lt"/>
              <a:buAutoNum type="alphaLcParenR"/>
            </a:pPr>
            <a:r>
              <a:rPr lang="en-US" altLang="zh-TW" sz="2800" dirty="0"/>
              <a:t>Compartmentalization (Separation of Privileges)</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116</a:t>
            </a:fld>
            <a:endParaRPr lang="en-US" altLang="en-US"/>
          </a:p>
        </p:txBody>
      </p:sp>
    </p:spTree>
    <p:extLst>
      <p:ext uri="{BB962C8B-B14F-4D97-AF65-F5344CB8AC3E}">
        <p14:creationId xmlns:p14="http://schemas.microsoft.com/office/powerpoint/2010/main" val="167903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zh-TW" dirty="0" smtClean="0"/>
              <a:t>Validate </a:t>
            </a:r>
            <a:r>
              <a:rPr lang="en-US" altLang="zh-TW" dirty="0"/>
              <a:t>Input and Output</a:t>
            </a:r>
            <a:endParaRPr lang="en-US" altLang="zh-TW" sz="4000" dirty="0"/>
          </a:p>
        </p:txBody>
      </p:sp>
      <p:sp>
        <p:nvSpPr>
          <p:cNvPr id="100357" name="Rectangle 5"/>
          <p:cNvSpPr>
            <a:spLocks noGrp="1" noChangeArrowheads="1"/>
          </p:cNvSpPr>
          <p:nvPr>
            <p:ph idx="1"/>
          </p:nvPr>
        </p:nvSpPr>
        <p:spPr/>
        <p:txBody>
          <a:bodyPr/>
          <a:lstStyle/>
          <a:p>
            <a:pPr>
              <a:buFont typeface="Wingdings" panose="05000000000000000000" pitchFamily="2" charset="2"/>
              <a:buChar char="v"/>
            </a:pPr>
            <a:r>
              <a:rPr lang="en-US" altLang="zh-TW" sz="2800" dirty="0">
                <a:solidFill>
                  <a:srgbClr val="7030A0"/>
                </a:solidFill>
              </a:rPr>
              <a:t>All user input and user output should be checked to ensure it is both appropriate and expected.</a:t>
            </a:r>
          </a:p>
          <a:p>
            <a:pPr>
              <a:buFont typeface="Wingdings" panose="05000000000000000000" pitchFamily="2" charset="2"/>
              <a:buChar char="v"/>
            </a:pPr>
            <a:r>
              <a:rPr lang="en-US" altLang="zh-TW" sz="2800" dirty="0"/>
              <a:t>Allow only explicitly defined characteristics and drop all other data.</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117</a:t>
            </a:fld>
            <a:endParaRPr lang="en-US" altLang="en-US"/>
          </a:p>
        </p:txBody>
      </p:sp>
    </p:spTree>
    <p:extLst>
      <p:ext uri="{BB962C8B-B14F-4D97-AF65-F5344CB8AC3E}">
        <p14:creationId xmlns:p14="http://schemas.microsoft.com/office/powerpoint/2010/main" val="213627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zh-TW" dirty="0" smtClean="0"/>
              <a:t>Fail </a:t>
            </a:r>
            <a:r>
              <a:rPr lang="en-US" altLang="zh-TW" dirty="0"/>
              <a:t>Securely (Closed)</a:t>
            </a:r>
          </a:p>
        </p:txBody>
      </p:sp>
      <p:sp>
        <p:nvSpPr>
          <p:cNvPr id="102403" name="Rectangle 3"/>
          <p:cNvSpPr>
            <a:spLocks noGrp="1" noChangeArrowheads="1"/>
          </p:cNvSpPr>
          <p:nvPr>
            <p:ph idx="1"/>
          </p:nvPr>
        </p:nvSpPr>
        <p:spPr/>
        <p:txBody>
          <a:bodyPr/>
          <a:lstStyle/>
          <a:p>
            <a:r>
              <a:rPr lang="en-US" altLang="zh-TW" sz="2800" dirty="0"/>
              <a:t>When it fails, it fails closed.</a:t>
            </a:r>
          </a:p>
          <a:p>
            <a:pPr lvl="1"/>
            <a:r>
              <a:rPr lang="en-US" altLang="zh-TW" sz="2400" dirty="0"/>
              <a:t>It should fail to a state that rejects all subsequent security requests.</a:t>
            </a:r>
          </a:p>
          <a:p>
            <a:r>
              <a:rPr lang="en-US" altLang="zh-TW" sz="2800" dirty="0">
                <a:solidFill>
                  <a:srgbClr val="7030A0"/>
                </a:solidFill>
              </a:rPr>
              <a:t>A good analogy is a firewall. If a firewall fails it should drop all subsequent packets. </a:t>
            </a:r>
          </a:p>
          <a:p>
            <a:endParaRPr lang="en-US" altLang="zh-TW"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118</a:t>
            </a:fld>
            <a:endParaRPr lang="en-US" altLang="en-US"/>
          </a:p>
        </p:txBody>
      </p:sp>
    </p:spTree>
    <p:extLst>
      <p:ext uri="{BB962C8B-B14F-4D97-AF65-F5344CB8AC3E}">
        <p14:creationId xmlns:p14="http://schemas.microsoft.com/office/powerpoint/2010/main" val="324704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zh-TW" dirty="0" smtClean="0"/>
              <a:t>Keep </a:t>
            </a:r>
            <a:r>
              <a:rPr lang="en-US" altLang="zh-TW" dirty="0"/>
              <a:t>it Simple</a:t>
            </a:r>
          </a:p>
        </p:txBody>
      </p:sp>
      <p:sp>
        <p:nvSpPr>
          <p:cNvPr id="103427" name="Rectangle 3"/>
          <p:cNvSpPr>
            <a:spLocks noGrp="1" noChangeArrowheads="1"/>
          </p:cNvSpPr>
          <p:nvPr>
            <p:ph idx="1"/>
          </p:nvPr>
        </p:nvSpPr>
        <p:spPr>
          <a:xfrm>
            <a:off x="609600" y="1600200"/>
            <a:ext cx="8216900" cy="4724400"/>
          </a:xfrm>
        </p:spPr>
        <p:txBody>
          <a:bodyPr/>
          <a:lstStyle/>
          <a:p>
            <a:pPr>
              <a:buFont typeface="Wingdings" panose="05000000000000000000" pitchFamily="2" charset="2"/>
              <a:buChar char="v"/>
            </a:pPr>
            <a:r>
              <a:rPr lang="en-US" altLang="zh-TW" sz="2800" dirty="0"/>
              <a:t>If a security system is too complex for its user base, it will either not be used or users will try to find measures to bypass it.</a:t>
            </a:r>
          </a:p>
          <a:p>
            <a:pPr>
              <a:buFont typeface="Wingdings" panose="05000000000000000000" pitchFamily="2" charset="2"/>
              <a:buChar char="v"/>
            </a:pPr>
            <a:r>
              <a:rPr lang="en-US" altLang="zh-TW" sz="2800" dirty="0">
                <a:solidFill>
                  <a:srgbClr val="7030A0"/>
                </a:solidFill>
              </a:rPr>
              <a:t>This message applies equally to tasks that an administrator must perform in order to secure an application.</a:t>
            </a:r>
          </a:p>
          <a:p>
            <a:pPr>
              <a:buFont typeface="Wingdings" panose="05000000000000000000" pitchFamily="2" charset="2"/>
              <a:buChar char="v"/>
            </a:pPr>
            <a:endParaRPr lang="en-US" altLang="zh-TW" sz="2800"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119</a:t>
            </a:fld>
            <a:endParaRPr lang="en-US" altLang="en-US"/>
          </a:p>
        </p:txBody>
      </p:sp>
    </p:spTree>
    <p:extLst>
      <p:ext uri="{BB962C8B-B14F-4D97-AF65-F5344CB8AC3E}">
        <p14:creationId xmlns:p14="http://schemas.microsoft.com/office/powerpoint/2010/main" val="217656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074"/>
          <p:cNvSpPr>
            <a:spLocks noGrp="1" noChangeArrowheads="1"/>
          </p:cNvSpPr>
          <p:nvPr>
            <p:ph idx="1"/>
          </p:nvPr>
        </p:nvSpPr>
        <p:spPr>
          <a:xfrm>
            <a:off x="685800" y="1143000"/>
            <a:ext cx="8229600" cy="5181600"/>
          </a:xfrm>
        </p:spPr>
        <p:txBody>
          <a:bodyPr/>
          <a:lstStyle/>
          <a:p>
            <a:pPr marL="533400" indent="-533400" eaLnBrk="1" hangingPunct="1"/>
            <a:r>
              <a:rPr lang="en-US" altLang="zh-CN" sz="2400" smtClean="0">
                <a:ea typeface="SimSun" panose="02010600030101010101" pitchFamily="2" charset="-122"/>
              </a:rPr>
              <a:t>This virus example (shell script) has only 6 lines of code in comparison to the 105 lines of the Melissa Virus.</a:t>
            </a:r>
          </a:p>
          <a:p>
            <a:pPr marL="533400" indent="-533400" eaLnBrk="1" hangingPunct="1"/>
            <a:endParaRPr lang="en-US" altLang="zh-CN" sz="2400" smtClean="0">
              <a:ea typeface="SimSun" panose="02010600030101010101" pitchFamily="2" charset="-122"/>
            </a:endParaRPr>
          </a:p>
          <a:p>
            <a:pPr marL="533400" indent="-533400" eaLnBrk="1" hangingPunct="1"/>
            <a:endParaRPr lang="en-US" altLang="zh-CN" sz="2400" smtClean="0">
              <a:ea typeface="SimSun" panose="02010600030101010101" pitchFamily="2" charset="-122"/>
            </a:endParaRPr>
          </a:p>
          <a:p>
            <a:pPr marL="533400" indent="-533400" eaLnBrk="1" hangingPunct="1"/>
            <a:endParaRPr lang="en-US" altLang="zh-CN" sz="2400" smtClean="0">
              <a:ea typeface="SimSun" panose="02010600030101010101" pitchFamily="2" charset="-122"/>
            </a:endParaRPr>
          </a:p>
          <a:p>
            <a:pPr marL="533400" indent="-533400" eaLnBrk="1" hangingPunct="1"/>
            <a:endParaRPr lang="en-US" altLang="zh-CN" sz="2400" smtClean="0">
              <a:ea typeface="SimSun" panose="02010600030101010101" pitchFamily="2" charset="-122"/>
            </a:endParaRPr>
          </a:p>
          <a:p>
            <a:pPr marL="533400" indent="-533400" eaLnBrk="1" hangingPunct="1"/>
            <a:r>
              <a:rPr lang="en-US" altLang="zh-CN" sz="2400" smtClean="0">
                <a:ea typeface="SimSun" panose="02010600030101010101" pitchFamily="2" charset="-122"/>
              </a:rPr>
              <a:t>The script looks at each file in the current directory and tests if the file is an executable. All executables are replaced with a copy of this virus file. </a:t>
            </a:r>
          </a:p>
        </p:txBody>
      </p:sp>
      <p:sp>
        <p:nvSpPr>
          <p:cNvPr id="20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CD1A28A-FB55-4863-A10F-34FB9F9E0E6E}" type="slidenum">
              <a:rPr lang="zh-CN" altLang="en-US" sz="1400"/>
              <a:pPr eaLnBrk="1" hangingPunct="1"/>
              <a:t>12</a:t>
            </a:fld>
            <a:endParaRPr lang="en-US" altLang="zh-CN" sz="1400"/>
          </a:p>
        </p:txBody>
      </p:sp>
      <p:sp>
        <p:nvSpPr>
          <p:cNvPr id="2053" name="Rectangle 3075"/>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Viruses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Virus Example</a:t>
            </a:r>
          </a:p>
        </p:txBody>
      </p:sp>
      <p:graphicFrame>
        <p:nvGraphicFramePr>
          <p:cNvPr id="2050" name="Object 3072"/>
          <p:cNvGraphicFramePr>
            <a:graphicFrameLocks noChangeAspect="1"/>
          </p:cNvGraphicFramePr>
          <p:nvPr/>
        </p:nvGraphicFramePr>
        <p:xfrm>
          <a:off x="1295400" y="1933575"/>
          <a:ext cx="1619250" cy="1800225"/>
        </p:xfrm>
        <a:graphic>
          <a:graphicData uri="http://schemas.openxmlformats.org/presentationml/2006/ole">
            <mc:AlternateContent xmlns:mc="http://schemas.openxmlformats.org/markup-compatibility/2006">
              <mc:Choice xmlns:v="urn:schemas-microsoft-com:vml" Requires="v">
                <p:oleObj spid="_x0000_s112667" name="Bitmap Image" r:id="rId4" imgW="1619476" imgH="1800476" progId="Paint.Picture">
                  <p:embed/>
                </p:oleObj>
              </mc:Choice>
              <mc:Fallback>
                <p:oleObj name="Bitmap Image" r:id="rId4" imgW="1619476" imgH="180047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33575"/>
                        <a:ext cx="16192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3077"/>
          <p:cNvSpPr txBox="1">
            <a:spLocks noChangeArrowheads="1"/>
          </p:cNvSpPr>
          <p:nvPr/>
        </p:nvSpPr>
        <p:spPr bwMode="auto">
          <a:xfrm>
            <a:off x="685800" y="5334000"/>
            <a:ext cx="441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zh-CN" sz="1200" dirty="0">
                <a:latin typeface="Garamond" panose="02020404030301010803" pitchFamily="18" charset="0"/>
                <a:ea typeface="SimSun" panose="02010600030101010101" pitchFamily="2" charset="-122"/>
              </a:rPr>
              <a:t>Source: ``Virology 101'', Computing Systems Spring 1989, pp. 173-181.</a:t>
            </a:r>
            <a:r>
              <a:rPr lang="en-US" altLang="zh-CN" sz="1600" dirty="0">
                <a:latin typeface="Garamond" panose="02020404030301010803" pitchFamily="18" charset="0"/>
                <a:ea typeface="SimSun" panose="02010600030101010101" pitchFamily="2" charset="-122"/>
              </a:rPr>
              <a:t> </a:t>
            </a:r>
            <a:endParaRPr lang="en-US" altLang="en-US" sz="1800" dirty="0"/>
          </a:p>
        </p:txBody>
      </p:sp>
    </p:spTree>
    <p:extLst>
      <p:ext uri="{BB962C8B-B14F-4D97-AF65-F5344CB8AC3E}">
        <p14:creationId xmlns:p14="http://schemas.microsoft.com/office/powerpoint/2010/main" val="2466538835"/>
      </p:ext>
    </p:extLst>
  </p:cSld>
  <p:clrMapOvr>
    <a:masterClrMapping/>
  </p:clrMapOvr>
  <p:transition>
    <p:dissolv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85825" y="808037"/>
            <a:ext cx="8105775" cy="487363"/>
          </a:xfrm>
        </p:spPr>
        <p:txBody>
          <a:bodyPr>
            <a:normAutofit fontScale="90000"/>
          </a:bodyPr>
          <a:lstStyle/>
          <a:p>
            <a:r>
              <a:rPr lang="en-US" altLang="zh-TW" dirty="0" smtClean="0"/>
              <a:t>Use </a:t>
            </a:r>
            <a:r>
              <a:rPr lang="en-US" altLang="zh-TW" dirty="0"/>
              <a:t>and Reuse </a:t>
            </a:r>
            <a:r>
              <a:rPr lang="en-US" altLang="zh-TW" dirty="0" smtClean="0"/>
              <a:t>Trusted Components</a:t>
            </a:r>
            <a:endParaRPr lang="en-US" altLang="zh-TW" dirty="0"/>
          </a:p>
        </p:txBody>
      </p:sp>
      <p:sp>
        <p:nvSpPr>
          <p:cNvPr id="104451" name="Rectangle 3"/>
          <p:cNvSpPr>
            <a:spLocks noGrp="1" noChangeArrowheads="1"/>
          </p:cNvSpPr>
          <p:nvPr>
            <p:ph idx="1"/>
          </p:nvPr>
        </p:nvSpPr>
        <p:spPr>
          <a:xfrm>
            <a:off x="581025" y="1447800"/>
            <a:ext cx="8077200" cy="1828800"/>
          </a:xfrm>
        </p:spPr>
        <p:txBody>
          <a:bodyPr/>
          <a:lstStyle/>
          <a:p>
            <a:pPr>
              <a:buFont typeface="Wingdings" panose="05000000000000000000" pitchFamily="2" charset="2"/>
              <a:buChar char="v"/>
            </a:pPr>
            <a:r>
              <a:rPr lang="en-US" altLang="zh-TW" sz="2800" dirty="0">
                <a:solidFill>
                  <a:srgbClr val="7030A0"/>
                </a:solidFill>
              </a:rPr>
              <a:t>Using and reusing trusted components makes sense both from a resource stance and from a security stance. When someone else has proven they got it right, take advantage of it. </a:t>
            </a:r>
          </a:p>
          <a:p>
            <a:pPr>
              <a:buFont typeface="Wingdings" panose="05000000000000000000" pitchFamily="2" charset="2"/>
              <a:buChar char="v"/>
            </a:pPr>
            <a:endParaRPr lang="en-US" altLang="zh-TW" dirty="0">
              <a:solidFill>
                <a:srgbClr val="7030A0"/>
              </a:solidFill>
            </a:endParaRP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120</a:t>
            </a:fld>
            <a:endParaRPr lang="en-US" altLang="en-US"/>
          </a:p>
        </p:txBody>
      </p:sp>
    </p:spTree>
    <p:extLst>
      <p:ext uri="{BB962C8B-B14F-4D97-AF65-F5344CB8AC3E}">
        <p14:creationId xmlns:p14="http://schemas.microsoft.com/office/powerpoint/2010/main" val="1762926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zh-TW" dirty="0" smtClean="0"/>
              <a:t>Defense </a:t>
            </a:r>
            <a:r>
              <a:rPr lang="en-US" altLang="zh-TW" dirty="0"/>
              <a:t>in Depth</a:t>
            </a:r>
          </a:p>
        </p:txBody>
      </p:sp>
      <p:sp>
        <p:nvSpPr>
          <p:cNvPr id="105475" name="Rectangle 3"/>
          <p:cNvSpPr>
            <a:spLocks noGrp="1" noChangeArrowheads="1"/>
          </p:cNvSpPr>
          <p:nvPr>
            <p:ph idx="1"/>
          </p:nvPr>
        </p:nvSpPr>
        <p:spPr/>
        <p:txBody>
          <a:bodyPr/>
          <a:lstStyle/>
          <a:p>
            <a:pPr>
              <a:buFont typeface="Wingdings" panose="05000000000000000000" pitchFamily="2" charset="2"/>
              <a:buChar char="v"/>
            </a:pPr>
            <a:r>
              <a:rPr lang="en-US" altLang="zh-TW" sz="2800" dirty="0"/>
              <a:t>Relying on one component to perform its function 100% of the time is unrealistic.</a:t>
            </a:r>
          </a:p>
          <a:p>
            <a:pPr>
              <a:buFont typeface="Wingdings" panose="05000000000000000000" pitchFamily="2" charset="2"/>
              <a:buChar char="v"/>
            </a:pPr>
            <a:r>
              <a:rPr lang="en-US" altLang="zh-TW" sz="2800" dirty="0">
                <a:solidFill>
                  <a:srgbClr val="7030A0"/>
                </a:solidFill>
              </a:rPr>
              <a:t> While we hope to build software and hardware that works as planned, predicting the unexpected is difficult. </a:t>
            </a:r>
            <a:endParaRPr lang="en-US" altLang="zh-TW" sz="2800" dirty="0" smtClean="0">
              <a:solidFill>
                <a:srgbClr val="7030A0"/>
              </a:solidFill>
            </a:endParaRPr>
          </a:p>
          <a:p>
            <a:pPr>
              <a:buFont typeface="Wingdings" panose="05000000000000000000" pitchFamily="2" charset="2"/>
              <a:buChar char="v"/>
            </a:pPr>
            <a:r>
              <a:rPr lang="en-US" altLang="zh-TW" sz="2800" dirty="0" smtClean="0">
                <a:solidFill>
                  <a:srgbClr val="7030A0"/>
                </a:solidFill>
              </a:rPr>
              <a:t>Good </a:t>
            </a:r>
            <a:r>
              <a:rPr lang="en-US" altLang="zh-TW" sz="2800" dirty="0">
                <a:solidFill>
                  <a:srgbClr val="7030A0"/>
                </a:solidFill>
              </a:rPr>
              <a:t>systems don't predict the unexpected, but plan for it. </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121</a:t>
            </a:fld>
            <a:endParaRPr lang="en-US" altLang="en-US"/>
          </a:p>
        </p:txBody>
      </p:sp>
    </p:spTree>
    <p:extLst>
      <p:ext uri="{BB962C8B-B14F-4D97-AF65-F5344CB8AC3E}">
        <p14:creationId xmlns:p14="http://schemas.microsoft.com/office/powerpoint/2010/main" val="417276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22959" y="609600"/>
            <a:ext cx="5425441" cy="487363"/>
          </a:xfrm>
        </p:spPr>
        <p:txBody>
          <a:bodyPr>
            <a:normAutofit/>
          </a:bodyPr>
          <a:lstStyle/>
          <a:p>
            <a:r>
              <a:rPr lang="en-US" altLang="zh-TW" sz="3000" dirty="0" smtClean="0"/>
              <a:t>Only </a:t>
            </a:r>
            <a:r>
              <a:rPr lang="en-US" altLang="zh-TW" sz="3000" dirty="0"/>
              <a:t>as Secure as the Weakest Link</a:t>
            </a:r>
          </a:p>
        </p:txBody>
      </p:sp>
      <p:sp>
        <p:nvSpPr>
          <p:cNvPr id="106499" name="Rectangle 3"/>
          <p:cNvSpPr>
            <a:spLocks noGrp="1" noChangeArrowheads="1"/>
          </p:cNvSpPr>
          <p:nvPr>
            <p:ph idx="1"/>
          </p:nvPr>
        </p:nvSpPr>
        <p:spPr/>
        <p:txBody>
          <a:bodyPr/>
          <a:lstStyle/>
          <a:p>
            <a:pPr>
              <a:buFont typeface="Wingdings" panose="05000000000000000000" pitchFamily="2" charset="2"/>
              <a:buChar char="v"/>
            </a:pPr>
            <a:r>
              <a:rPr lang="en-US" altLang="zh-TW" sz="2800" dirty="0">
                <a:solidFill>
                  <a:srgbClr val="7030A0"/>
                </a:solidFill>
              </a:rPr>
              <a:t>Careful thought must be given to what one is securing.</a:t>
            </a:r>
          </a:p>
          <a:p>
            <a:pPr>
              <a:buFont typeface="Wingdings" panose="05000000000000000000" pitchFamily="2" charset="2"/>
              <a:buChar char="v"/>
            </a:pPr>
            <a:r>
              <a:rPr lang="en-US" altLang="zh-TW" sz="2800" dirty="0"/>
              <a:t>Attackers </a:t>
            </a:r>
            <a:r>
              <a:rPr lang="en-US" altLang="zh-TW" sz="2800" dirty="0" smtClean="0"/>
              <a:t>will </a:t>
            </a:r>
            <a:r>
              <a:rPr lang="en-US" altLang="zh-TW" sz="2800" dirty="0"/>
              <a:t>find the weakest point and attempt to exploit it. </a:t>
            </a:r>
          </a:p>
          <a:p>
            <a:pPr>
              <a:buFont typeface="Wingdings" panose="05000000000000000000" pitchFamily="2" charset="2"/>
              <a:buChar char="v"/>
            </a:pPr>
            <a:endParaRPr lang="en-US" altLang="zh-TW"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122</a:t>
            </a:fld>
            <a:endParaRPr lang="en-US" altLang="en-US"/>
          </a:p>
        </p:txBody>
      </p:sp>
    </p:spTree>
    <p:extLst>
      <p:ext uri="{BB962C8B-B14F-4D97-AF65-F5344CB8AC3E}">
        <p14:creationId xmlns:p14="http://schemas.microsoft.com/office/powerpoint/2010/main" val="343154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822959" y="609600"/>
            <a:ext cx="8397241" cy="487363"/>
          </a:xfrm>
        </p:spPr>
        <p:txBody>
          <a:bodyPr>
            <a:normAutofit fontScale="90000"/>
          </a:bodyPr>
          <a:lstStyle/>
          <a:p>
            <a:r>
              <a:rPr lang="en-US" altLang="zh-TW" dirty="0" smtClean="0"/>
              <a:t>Security </a:t>
            </a:r>
            <a:r>
              <a:rPr lang="en-US" altLang="zh-TW" dirty="0"/>
              <a:t>By Obscurity Won't Work</a:t>
            </a:r>
          </a:p>
        </p:txBody>
      </p:sp>
      <p:sp>
        <p:nvSpPr>
          <p:cNvPr id="107523" name="Rectangle 3"/>
          <p:cNvSpPr>
            <a:spLocks noGrp="1" noChangeArrowheads="1"/>
          </p:cNvSpPr>
          <p:nvPr>
            <p:ph idx="1"/>
          </p:nvPr>
        </p:nvSpPr>
        <p:spPr>
          <a:xfrm>
            <a:off x="822959" y="1295400"/>
            <a:ext cx="7543801" cy="2438400"/>
          </a:xfrm>
        </p:spPr>
        <p:txBody>
          <a:bodyPr/>
          <a:lstStyle/>
          <a:p>
            <a:pPr>
              <a:buFont typeface="Wingdings" panose="05000000000000000000" pitchFamily="2" charset="2"/>
              <a:buChar char="v"/>
            </a:pPr>
            <a:r>
              <a:rPr lang="en-US" altLang="zh-TW" dirty="0"/>
              <a:t>It's </a:t>
            </a:r>
            <a:r>
              <a:rPr lang="en-US" altLang="zh-TW" dirty="0" smtClean="0"/>
              <a:t>simple </a:t>
            </a:r>
            <a:r>
              <a:rPr lang="en-US" altLang="zh-TW" dirty="0"/>
              <a:t>to think that hiding things from prying eyes doesn't buy some amount of time. </a:t>
            </a:r>
          </a:p>
          <a:p>
            <a:pPr>
              <a:buFont typeface="Wingdings" panose="05000000000000000000" pitchFamily="2" charset="2"/>
              <a:buChar char="v"/>
            </a:pPr>
            <a:r>
              <a:rPr lang="en-US" altLang="zh-TW" dirty="0">
                <a:solidFill>
                  <a:srgbClr val="7030A0"/>
                </a:solidFill>
              </a:rPr>
              <a:t>This strategy doesn't work in the long term and has no guarantee of working in the short term. </a:t>
            </a:r>
          </a:p>
          <a:p>
            <a:pPr>
              <a:buFont typeface="Wingdings" panose="05000000000000000000" pitchFamily="2" charset="2"/>
              <a:buChar char="v"/>
            </a:pPr>
            <a:endParaRPr lang="en-US" altLang="zh-TW"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123</a:t>
            </a:fld>
            <a:endParaRPr lang="en-US" altLang="en-US"/>
          </a:p>
        </p:txBody>
      </p:sp>
    </p:spTree>
    <p:extLst>
      <p:ext uri="{BB962C8B-B14F-4D97-AF65-F5344CB8AC3E}">
        <p14:creationId xmlns:p14="http://schemas.microsoft.com/office/powerpoint/2010/main" val="129503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22959" y="1341437"/>
            <a:ext cx="7863841" cy="487363"/>
          </a:xfrm>
        </p:spPr>
        <p:txBody>
          <a:bodyPr>
            <a:normAutofit fontScale="90000"/>
          </a:bodyPr>
          <a:lstStyle/>
          <a:p>
            <a:r>
              <a:rPr lang="en-US" altLang="zh-TW" dirty="0" smtClean="0"/>
              <a:t>Compartmentalization </a:t>
            </a:r>
            <a:r>
              <a:rPr lang="en-US" altLang="zh-TW" dirty="0"/>
              <a:t>(Separation of Privileges)</a:t>
            </a:r>
          </a:p>
        </p:txBody>
      </p:sp>
      <p:sp>
        <p:nvSpPr>
          <p:cNvPr id="109571" name="Rectangle 3"/>
          <p:cNvSpPr>
            <a:spLocks noGrp="1" noChangeArrowheads="1"/>
          </p:cNvSpPr>
          <p:nvPr>
            <p:ph idx="1"/>
          </p:nvPr>
        </p:nvSpPr>
        <p:spPr>
          <a:xfrm>
            <a:off x="822959" y="1981200"/>
            <a:ext cx="7543801" cy="4038600"/>
          </a:xfrm>
        </p:spPr>
        <p:txBody>
          <a:bodyPr/>
          <a:lstStyle/>
          <a:p>
            <a:pPr>
              <a:buFont typeface="Wingdings" panose="05000000000000000000" pitchFamily="2" charset="2"/>
              <a:buChar char="v"/>
            </a:pPr>
            <a:r>
              <a:rPr lang="en-US" altLang="zh-TW" sz="2800" dirty="0">
                <a:solidFill>
                  <a:srgbClr val="7030A0"/>
                </a:solidFill>
              </a:rPr>
              <a:t>Compartmentalizing users, processes and data helps contain problems if they do occur.</a:t>
            </a:r>
          </a:p>
          <a:p>
            <a:pPr>
              <a:buFont typeface="Wingdings" panose="05000000000000000000" pitchFamily="2" charset="2"/>
              <a:buChar char="v"/>
            </a:pPr>
            <a:r>
              <a:rPr lang="en-US" altLang="zh-TW" sz="2800" dirty="0"/>
              <a:t>Compartmentalization is an important concept widely adopted in the information security realm. </a:t>
            </a:r>
          </a:p>
          <a:p>
            <a:pPr>
              <a:buFont typeface="Wingdings" panose="05000000000000000000" pitchFamily="2" charset="2"/>
              <a:buChar char="v"/>
            </a:pPr>
            <a:endParaRPr lang="en-US" altLang="zh-TW"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124</a:t>
            </a:fld>
            <a:endParaRPr lang="en-US" altLang="en-US"/>
          </a:p>
        </p:txBody>
      </p:sp>
    </p:spTree>
    <p:extLst>
      <p:ext uri="{BB962C8B-B14F-4D97-AF65-F5344CB8AC3E}">
        <p14:creationId xmlns:p14="http://schemas.microsoft.com/office/powerpoint/2010/main" val="143468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en-US" sz="5400" b="1" kern="1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a typeface="Verdana"/>
                <a:cs typeface="Verdana"/>
              </a:rPr>
              <a:t>Thank You !</a:t>
            </a:r>
          </a:p>
        </p:txBody>
      </p:sp>
      <p:sp>
        <p:nvSpPr>
          <p:cNvPr id="2" name="Slide Number Placeholder 1"/>
          <p:cNvSpPr>
            <a:spLocks noGrp="1"/>
          </p:cNvSpPr>
          <p:nvPr>
            <p:ph type="sldNum" sz="quarter" idx="12"/>
          </p:nvPr>
        </p:nvSpPr>
        <p:spPr/>
        <p:txBody>
          <a:bodyPr/>
          <a:lstStyle/>
          <a:p>
            <a:pPr>
              <a:defRPr/>
            </a:pPr>
            <a:fld id="{869CBC58-344A-4F82-8E65-7D1B2AF13FA7}" type="slidenum">
              <a:rPr lang="en-US" altLang="en-US" smtClean="0"/>
              <a:pPr>
                <a:defRPr/>
              </a:pPr>
              <a:t>125</a:t>
            </a:fld>
            <a:endParaRPr lang="en-US" altLang="en-US"/>
          </a:p>
        </p:txBody>
      </p:sp>
    </p:spTree>
    <p:extLst>
      <p:ext uri="{BB962C8B-B14F-4D97-AF65-F5344CB8AC3E}">
        <p14:creationId xmlns:p14="http://schemas.microsoft.com/office/powerpoint/2010/main" val="66243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8001000" cy="1938992"/>
          </a:xfrm>
          <a:prstGeom prst="rect">
            <a:avLst/>
          </a:prstGeom>
          <a:noFill/>
        </p:spPr>
        <p:txBody>
          <a:bodyPr wrap="square" rtlCol="0">
            <a:spAutoFit/>
          </a:bodyPr>
          <a:lstStyle/>
          <a:p>
            <a:r>
              <a:rPr lang="en-US" sz="2000" b="1" dirty="0" smtClean="0"/>
              <a:t>Assignment 1</a:t>
            </a:r>
            <a:r>
              <a:rPr lang="en-US" sz="2000" dirty="0" smtClean="0"/>
              <a:t>: write script that reads folders and sub-folders on D-drive and append the text (.txt): “welcome to my malicious script” at the end of each text file if found”</a:t>
            </a:r>
          </a:p>
          <a:p>
            <a:r>
              <a:rPr lang="en-US" sz="2000" dirty="0" smtClean="0">
                <a:solidFill>
                  <a:srgbClr val="FF0000"/>
                </a:solidFill>
              </a:rPr>
              <a:t>Caution</a:t>
            </a:r>
            <a:r>
              <a:rPr lang="en-US" sz="2000" dirty="0" smtClean="0"/>
              <a:t>: </a:t>
            </a:r>
            <a:r>
              <a:rPr lang="en-US" sz="2000" dirty="0" smtClean="0">
                <a:solidFill>
                  <a:srgbClr val="C00000"/>
                </a:solidFill>
              </a:rPr>
              <a:t>please run carefully &gt;&gt; sample text file only. You can have specific folder access for this test purpose.</a:t>
            </a:r>
          </a:p>
          <a:p>
            <a:r>
              <a:rPr lang="en-US" sz="2000" dirty="0" smtClean="0">
                <a:solidFill>
                  <a:srgbClr val="C00000"/>
                </a:solidFill>
              </a:rPr>
              <a:t>Any script: VB script, Shell </a:t>
            </a:r>
            <a:r>
              <a:rPr lang="en-US" sz="2000" dirty="0" err="1" smtClean="0">
                <a:solidFill>
                  <a:srgbClr val="C00000"/>
                </a:solidFill>
              </a:rPr>
              <a:t>Scirpt</a:t>
            </a:r>
            <a:r>
              <a:rPr lang="en-US" sz="2000" dirty="0" smtClean="0">
                <a:solidFill>
                  <a:srgbClr val="C00000"/>
                </a:solidFill>
              </a:rPr>
              <a:t>, C/C++ program, Pearl, Python ….</a:t>
            </a:r>
            <a:endParaRPr lang="en-US" sz="2000" dirty="0">
              <a:solidFill>
                <a:srgbClr val="C00000"/>
              </a:solidFill>
            </a:endParaRPr>
          </a:p>
        </p:txBody>
      </p:sp>
      <p:sp>
        <p:nvSpPr>
          <p:cNvPr id="3" name="Slide Number Placeholder 2"/>
          <p:cNvSpPr>
            <a:spLocks noGrp="1"/>
          </p:cNvSpPr>
          <p:nvPr>
            <p:ph type="sldNum" sz="quarter" idx="12"/>
          </p:nvPr>
        </p:nvSpPr>
        <p:spPr/>
        <p:txBody>
          <a:bodyPr/>
          <a:lstStyle/>
          <a:p>
            <a:pPr>
              <a:defRPr/>
            </a:pPr>
            <a:fld id="{869CBC58-344A-4F82-8E65-7D1B2AF13FA7}" type="slidenum">
              <a:rPr lang="en-US" altLang="en-US" smtClean="0"/>
              <a:pPr>
                <a:defRPr/>
              </a:pPr>
              <a:t>13</a:t>
            </a:fld>
            <a:endParaRPr lang="en-US" altLang="en-US"/>
          </a:p>
        </p:txBody>
      </p:sp>
    </p:spTree>
    <p:extLst>
      <p:ext uri="{BB962C8B-B14F-4D97-AF65-F5344CB8AC3E}">
        <p14:creationId xmlns:p14="http://schemas.microsoft.com/office/powerpoint/2010/main" val="2678368545"/>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6"/>
          <p:cNvSpPr>
            <a:spLocks noGrp="1" noChangeArrowheads="1"/>
          </p:cNvSpPr>
          <p:nvPr>
            <p:ph idx="1"/>
          </p:nvPr>
        </p:nvSpPr>
        <p:spPr>
          <a:xfrm>
            <a:off x="685800" y="1143000"/>
            <a:ext cx="8229600" cy="4953000"/>
          </a:xfrm>
        </p:spPr>
        <p:txBody>
          <a:bodyPr/>
          <a:lstStyle/>
          <a:p>
            <a:pPr marL="533400" indent="-533400" eaLnBrk="1" hangingPunct="1"/>
            <a:r>
              <a:rPr lang="en-US" altLang="zh-CN" sz="2400" dirty="0" smtClean="0">
                <a:ea typeface="SimSun" panose="02010600030101010101" pitchFamily="2" charset="-122"/>
                <a:cs typeface="Times New Roman" panose="02020603050405020304" pitchFamily="18" charset="0"/>
              </a:rPr>
              <a:t>Worms are another form of self-replicating programs that can automatically spread.  </a:t>
            </a:r>
          </a:p>
          <a:p>
            <a:pPr marL="1023938" lvl="1" indent="-457200" eaLnBrk="1" hangingPunct="1"/>
            <a:r>
              <a:rPr lang="en-US" altLang="zh-CN" sz="2000" dirty="0" smtClean="0">
                <a:ea typeface="SimSun" panose="02010600030101010101" pitchFamily="2" charset="-122"/>
                <a:cs typeface="Times New Roman" panose="02020603050405020304" pitchFamily="18" charset="0"/>
              </a:rPr>
              <a:t>They do not need a carrier program </a:t>
            </a:r>
          </a:p>
          <a:p>
            <a:pPr marL="1023938" lvl="1" indent="-457200" eaLnBrk="1" hangingPunct="1"/>
            <a:r>
              <a:rPr lang="en-US" altLang="zh-CN" sz="2000" dirty="0" smtClean="0">
                <a:ea typeface="SimSun" panose="02010600030101010101" pitchFamily="2" charset="-122"/>
                <a:cs typeface="Times New Roman" panose="02020603050405020304" pitchFamily="18" charset="0"/>
              </a:rPr>
              <a:t>Replicate by spawning copies of themselves. </a:t>
            </a:r>
          </a:p>
          <a:p>
            <a:pPr marL="1023938" lvl="1" indent="-457200" eaLnBrk="1" hangingPunct="1"/>
            <a:r>
              <a:rPr lang="en-US" altLang="zh-CN" sz="2000" dirty="0" smtClean="0">
                <a:ea typeface="SimSun" panose="02010600030101010101" pitchFamily="2" charset="-122"/>
                <a:cs typeface="Times New Roman" panose="02020603050405020304" pitchFamily="18" charset="0"/>
              </a:rPr>
              <a:t>More complex and are much harder to write than the virus programs. </a:t>
            </a:r>
          </a:p>
          <a:p>
            <a:pPr marL="533400" indent="-533400" eaLnBrk="1" hangingPunct="1"/>
            <a:r>
              <a:rPr lang="en-US" altLang="zh-CN" sz="2400" dirty="0" smtClean="0">
                <a:solidFill>
                  <a:srgbClr val="7030A0"/>
                </a:solidFill>
                <a:ea typeface="SimSun" panose="02010600030101010101" pitchFamily="2" charset="-122"/>
                <a:cs typeface="Times New Roman" panose="02020603050405020304" pitchFamily="18" charset="0"/>
              </a:rPr>
              <a:t>Definition: Malicious software which is a stand-alone application (i.e. can run without a host application)</a:t>
            </a:r>
          </a:p>
          <a:p>
            <a:pPr marL="1023938" lvl="1" indent="-457200" eaLnBrk="1" hangingPunct="1"/>
            <a:r>
              <a:rPr lang="en-US" altLang="en-US" sz="2000" dirty="0" smtClean="0">
                <a:cs typeface="Times New Roman" panose="02020603050405020304" pitchFamily="18" charset="0"/>
              </a:rPr>
              <a:t>They are more complex and are much harder to write than the virus programs.</a:t>
            </a:r>
            <a:endParaRPr lang="en-US" altLang="zh-CN" sz="2000" dirty="0" smtClean="0">
              <a:ea typeface="SimSun" panose="02010600030101010101" pitchFamily="2" charset="-122"/>
            </a:endParaRPr>
          </a:p>
          <a:p>
            <a:pPr marL="533400" indent="-533400" eaLnBrk="1" hangingPunct="1"/>
            <a:r>
              <a:rPr lang="en-US" altLang="zh-CN" sz="2400" dirty="0" smtClean="0">
                <a:solidFill>
                  <a:srgbClr val="7030A0"/>
                </a:solidFill>
                <a:ea typeface="SimSun" panose="02010600030101010101" pitchFamily="2" charset="-122"/>
              </a:rPr>
              <a:t>Typical Behavior</a:t>
            </a:r>
            <a:r>
              <a:rPr lang="en-US" altLang="zh-CN" sz="2400" dirty="0" smtClean="0">
                <a:ea typeface="SimSun" panose="02010600030101010101" pitchFamily="2" charset="-122"/>
              </a:rPr>
              <a:t>: Often designed to propagate through a network, rather than just a single computer</a:t>
            </a:r>
          </a:p>
          <a:p>
            <a:pPr marL="1023938" lvl="1" indent="-457200" eaLnBrk="1" hangingPunct="1"/>
            <a:endParaRPr lang="en-US" altLang="en-US" sz="2000" dirty="0" smtClean="0">
              <a:cs typeface="Times New Roman" panose="02020603050405020304" pitchFamily="18" charset="0"/>
            </a:endParaRPr>
          </a:p>
        </p:txBody>
      </p:sp>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F096A1D-E85F-4937-A429-B27C99F35A54}" type="slidenum">
              <a:rPr lang="zh-CN" altLang="en-US" sz="1400"/>
              <a:pPr eaLnBrk="1" hangingPunct="1"/>
              <a:t>14</a:t>
            </a:fld>
            <a:endParaRPr lang="en-US" altLang="zh-CN" sz="1400"/>
          </a:p>
        </p:txBody>
      </p:sp>
      <p:sp>
        <p:nvSpPr>
          <p:cNvPr id="25604"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Worms and Variants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Worms</a:t>
            </a:r>
          </a:p>
        </p:txBody>
      </p:sp>
    </p:spTree>
    <p:extLst>
      <p:ext uri="{BB962C8B-B14F-4D97-AF65-F5344CB8AC3E}">
        <p14:creationId xmlns:p14="http://schemas.microsoft.com/office/powerpoint/2010/main" val="2086727289"/>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idx="1"/>
          </p:nvPr>
        </p:nvSpPr>
        <p:spPr>
          <a:xfrm>
            <a:off x="685800" y="1371600"/>
            <a:ext cx="8229600" cy="4648200"/>
          </a:xfrm>
        </p:spPr>
        <p:txBody>
          <a:bodyPr>
            <a:normAutofit lnSpcReduction="10000"/>
          </a:bodyPr>
          <a:lstStyle/>
          <a:p>
            <a:pPr marL="533400" indent="-533400" eaLnBrk="1" hangingPunct="1">
              <a:lnSpc>
                <a:spcPct val="90000"/>
              </a:lnSpc>
            </a:pPr>
            <a:r>
              <a:rPr lang="en-US" altLang="zh-CN" sz="2800" dirty="0" smtClean="0">
                <a:solidFill>
                  <a:srgbClr val="7030A0"/>
                </a:solidFill>
                <a:ea typeface="SimSun" panose="02010600030101010101" pitchFamily="2" charset="-122"/>
              </a:rPr>
              <a:t>Vulnerabilities: Multitasking computers, especially those employing open network standards </a:t>
            </a:r>
          </a:p>
          <a:p>
            <a:pPr marL="533400" indent="-533400" eaLnBrk="1" hangingPunct="1">
              <a:lnSpc>
                <a:spcPct val="90000"/>
              </a:lnSpc>
            </a:pPr>
            <a:r>
              <a:rPr lang="en-US" altLang="zh-CN" sz="2800" dirty="0" smtClean="0">
                <a:ea typeface="SimSun" panose="02010600030101010101" pitchFamily="2" charset="-122"/>
              </a:rPr>
              <a:t>Prevention: </a:t>
            </a:r>
          </a:p>
          <a:p>
            <a:pPr marL="1023938" lvl="1" indent="-457200" eaLnBrk="1" hangingPunct="1">
              <a:lnSpc>
                <a:spcPct val="90000"/>
              </a:lnSpc>
            </a:pPr>
            <a:r>
              <a:rPr lang="en-US" altLang="zh-CN" sz="2400" dirty="0" smtClean="0">
                <a:ea typeface="SimSun" panose="02010600030101010101" pitchFamily="2" charset="-122"/>
              </a:rPr>
              <a:t>Limit connectivity</a:t>
            </a:r>
          </a:p>
          <a:p>
            <a:pPr marL="1023938" lvl="1" indent="-457200" eaLnBrk="1" hangingPunct="1">
              <a:lnSpc>
                <a:spcPct val="90000"/>
              </a:lnSpc>
            </a:pPr>
            <a:r>
              <a:rPr lang="en-US" altLang="zh-CN" sz="2400" dirty="0" smtClean="0">
                <a:ea typeface="SimSun" panose="02010600030101010101" pitchFamily="2" charset="-122"/>
              </a:rPr>
              <a:t>Employ Firewalls</a:t>
            </a:r>
          </a:p>
          <a:p>
            <a:pPr marL="533400" indent="-533400" eaLnBrk="1" hangingPunct="1">
              <a:lnSpc>
                <a:spcPct val="90000"/>
              </a:lnSpc>
            </a:pPr>
            <a:r>
              <a:rPr lang="en-US" altLang="zh-CN" sz="2800" dirty="0" smtClean="0">
                <a:ea typeface="SimSun" panose="02010600030101010101" pitchFamily="2" charset="-122"/>
              </a:rPr>
              <a:t>Detection:</a:t>
            </a:r>
          </a:p>
          <a:p>
            <a:pPr marL="1023938" lvl="1" indent="-457200" eaLnBrk="1" hangingPunct="1">
              <a:lnSpc>
                <a:spcPct val="90000"/>
              </a:lnSpc>
            </a:pPr>
            <a:r>
              <a:rPr lang="en-US" altLang="zh-CN" sz="2400" dirty="0" smtClean="0">
                <a:ea typeface="SimSun" panose="02010600030101010101" pitchFamily="2" charset="-122"/>
              </a:rPr>
              <a:t>Computer is slow starting or slow running</a:t>
            </a:r>
          </a:p>
          <a:p>
            <a:pPr marL="1023938" lvl="1" indent="-457200" eaLnBrk="1" hangingPunct="1">
              <a:lnSpc>
                <a:spcPct val="90000"/>
              </a:lnSpc>
            </a:pPr>
            <a:r>
              <a:rPr lang="en-US" altLang="zh-CN" sz="2400" dirty="0" smtClean="0">
                <a:ea typeface="SimSun" panose="02010600030101010101" pitchFamily="2" charset="-122"/>
              </a:rPr>
              <a:t>Unexpected or frequent system failures</a:t>
            </a:r>
          </a:p>
          <a:p>
            <a:pPr marL="533400" indent="-533400" eaLnBrk="1" hangingPunct="1">
              <a:lnSpc>
                <a:spcPct val="90000"/>
              </a:lnSpc>
            </a:pPr>
            <a:r>
              <a:rPr lang="en-US" altLang="zh-CN" sz="2800" dirty="0" smtClean="0">
                <a:ea typeface="SimSun" panose="02010600030101010101" pitchFamily="2" charset="-122"/>
              </a:rPr>
              <a:t>Countermeasures</a:t>
            </a:r>
          </a:p>
          <a:p>
            <a:pPr marL="1023938" lvl="1" indent="-457200" eaLnBrk="1" hangingPunct="1">
              <a:lnSpc>
                <a:spcPct val="90000"/>
              </a:lnSpc>
            </a:pPr>
            <a:r>
              <a:rPr lang="en-US" altLang="zh-CN" sz="2400" dirty="0" smtClean="0">
                <a:ea typeface="SimSun" panose="02010600030101010101" pitchFamily="2" charset="-122"/>
              </a:rPr>
              <a:t>Contain, identify and recover</a:t>
            </a:r>
          </a:p>
          <a:p>
            <a:pPr marL="1023938" lvl="1" indent="-457200" eaLnBrk="1" hangingPunct="1">
              <a:lnSpc>
                <a:spcPct val="90000"/>
              </a:lnSpc>
            </a:pPr>
            <a:r>
              <a:rPr lang="en-US" altLang="zh-CN" sz="2400" dirty="0" smtClean="0">
                <a:ea typeface="SimSun" panose="02010600030101010101" pitchFamily="2" charset="-122"/>
              </a:rPr>
              <a:t>Attempt to determine source of infection and issue alert</a:t>
            </a:r>
          </a:p>
        </p:txBody>
      </p:sp>
      <p:sp>
        <p:nvSpPr>
          <p:cNvPr id="266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4221BE9-AB6E-4749-8549-B226CB196360}" type="slidenum">
              <a:rPr lang="zh-CN" altLang="en-US" sz="1400"/>
              <a:pPr eaLnBrk="1" hangingPunct="1"/>
              <a:t>15</a:t>
            </a:fld>
            <a:endParaRPr lang="en-US" altLang="zh-CN" sz="1400"/>
          </a:p>
        </p:txBody>
      </p:sp>
      <p:sp>
        <p:nvSpPr>
          <p:cNvPr id="26628"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Worms and Variants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Worm Prevention &amp; Detection</a:t>
            </a:r>
          </a:p>
        </p:txBody>
      </p:sp>
    </p:spTree>
    <p:extLst>
      <p:ext uri="{BB962C8B-B14F-4D97-AF65-F5344CB8AC3E}">
        <p14:creationId xmlns:p14="http://schemas.microsoft.com/office/powerpoint/2010/main" val="3246658710"/>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6"/>
          <p:cNvSpPr>
            <a:spLocks noGrp="1" noChangeArrowheads="1"/>
          </p:cNvSpPr>
          <p:nvPr>
            <p:ph idx="1"/>
          </p:nvPr>
        </p:nvSpPr>
        <p:spPr>
          <a:xfrm>
            <a:off x="685800" y="1371600"/>
            <a:ext cx="8229600" cy="4648200"/>
          </a:xfrm>
        </p:spPr>
        <p:txBody>
          <a:bodyPr>
            <a:normAutofit/>
          </a:bodyPr>
          <a:lstStyle/>
          <a:p>
            <a:pPr marL="533400" indent="-533400" eaLnBrk="1" hangingPunct="1">
              <a:lnSpc>
                <a:spcPct val="90000"/>
              </a:lnSpc>
            </a:pPr>
            <a:r>
              <a:rPr lang="en-US" altLang="zh-CN" sz="2800" dirty="0" smtClean="0">
                <a:ea typeface="SimSun" panose="02010600030101010101" pitchFamily="2" charset="-122"/>
              </a:rPr>
              <a:t>In November of 1988, a self propagating worm known as the Internet Worm was released onto the ARPANET by Robert Morris Jr. It 'attached' itself to the computer system rather than a program.</a:t>
            </a:r>
          </a:p>
          <a:p>
            <a:pPr marL="533400" indent="-533400" eaLnBrk="1" hangingPunct="1">
              <a:lnSpc>
                <a:spcPct val="90000"/>
              </a:lnSpc>
            </a:pPr>
            <a:r>
              <a:rPr lang="en-US" altLang="zh-CN" sz="2800" dirty="0" smtClean="0">
                <a:ea typeface="SimSun" panose="02010600030101010101" pitchFamily="2" charset="-122"/>
              </a:rPr>
              <a:t>Process:</a:t>
            </a:r>
          </a:p>
          <a:p>
            <a:pPr marL="1023938" lvl="1" indent="-457200" eaLnBrk="1" hangingPunct="1">
              <a:lnSpc>
                <a:spcPct val="90000"/>
              </a:lnSpc>
            </a:pPr>
            <a:r>
              <a:rPr lang="en-US" altLang="zh-CN" sz="2400" dirty="0" smtClean="0">
                <a:solidFill>
                  <a:srgbClr val="7030A0"/>
                </a:solidFill>
                <a:ea typeface="SimSun" panose="02010600030101010101" pitchFamily="2" charset="-122"/>
              </a:rPr>
              <a:t>The worm obtained a new target machine name from the host it had just infected and then attempted to get a shell program running on the target machine. The virus used several means to get the shell program running. </a:t>
            </a:r>
          </a:p>
          <a:p>
            <a:pPr marL="1023938" lvl="1" indent="-457200" eaLnBrk="1" hangingPunct="1">
              <a:lnSpc>
                <a:spcPct val="90000"/>
              </a:lnSpc>
            </a:pPr>
            <a:r>
              <a:rPr lang="en-US" altLang="zh-CN" sz="2400" dirty="0" smtClean="0">
                <a:ea typeface="SimSun" panose="02010600030101010101" pitchFamily="2" charset="-122"/>
              </a:rPr>
              <a:t>It primarily exploited a bug in the send mail routine (a </a:t>
            </a:r>
            <a:r>
              <a:rPr lang="en-US" altLang="zh-CN" sz="2400" dirty="0" smtClean="0">
                <a:solidFill>
                  <a:srgbClr val="FF0000"/>
                </a:solidFill>
                <a:ea typeface="SimSun" panose="02010600030101010101" pitchFamily="2" charset="-122"/>
              </a:rPr>
              <a:t>debug option left enabled </a:t>
            </a:r>
            <a:r>
              <a:rPr lang="en-US" altLang="zh-CN" sz="2400" dirty="0" smtClean="0">
                <a:ea typeface="SimSun" panose="02010600030101010101" pitchFamily="2" charset="-122"/>
              </a:rPr>
              <a:t>in the program release) and a bug in the </a:t>
            </a:r>
            <a:r>
              <a:rPr lang="en-US" altLang="zh-CN" sz="2400" dirty="0" smtClean="0">
                <a:solidFill>
                  <a:srgbClr val="7030A0"/>
                </a:solidFill>
                <a:ea typeface="SimSun" panose="02010600030101010101" pitchFamily="2" charset="-122"/>
              </a:rPr>
              <a:t>'finger</a:t>
            </a:r>
            <a:r>
              <a:rPr lang="en-US" altLang="zh-CN" sz="2400" dirty="0" smtClean="0">
                <a:ea typeface="SimSun" panose="02010600030101010101" pitchFamily="2" charset="-122"/>
              </a:rPr>
              <a:t>' routine. </a:t>
            </a:r>
          </a:p>
        </p:txBody>
      </p:sp>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EA6D8A-5A48-4784-A2FC-0CE85BB6D2AD}" type="slidenum">
              <a:rPr lang="zh-CN" altLang="en-US" sz="1400"/>
              <a:pPr eaLnBrk="1" hangingPunct="1"/>
              <a:t>16</a:t>
            </a:fld>
            <a:endParaRPr lang="en-US" altLang="zh-CN" sz="1400"/>
          </a:p>
        </p:txBody>
      </p:sp>
      <p:sp>
        <p:nvSpPr>
          <p:cNvPr id="27652"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Worms and Variants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Worm Examples</a:t>
            </a:r>
          </a:p>
        </p:txBody>
      </p:sp>
    </p:spTree>
    <p:extLst>
      <p:ext uri="{BB962C8B-B14F-4D97-AF65-F5344CB8AC3E}">
        <p14:creationId xmlns:p14="http://schemas.microsoft.com/office/powerpoint/2010/main" val="2193361837"/>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074"/>
          <p:cNvSpPr>
            <a:spLocks noGrp="1" noChangeArrowheads="1"/>
          </p:cNvSpPr>
          <p:nvPr>
            <p:ph idx="1"/>
          </p:nvPr>
        </p:nvSpPr>
        <p:spPr>
          <a:xfrm>
            <a:off x="304800" y="1219200"/>
            <a:ext cx="8610600" cy="5105400"/>
          </a:xfrm>
        </p:spPr>
        <p:txBody>
          <a:bodyPr>
            <a:noAutofit/>
          </a:bodyPr>
          <a:lstStyle/>
          <a:p>
            <a:pPr marL="1023938" lvl="1" indent="-457200" eaLnBrk="1" hangingPunct="1">
              <a:lnSpc>
                <a:spcPct val="110000"/>
              </a:lnSpc>
            </a:pPr>
            <a:r>
              <a:rPr lang="en-US" altLang="zh-CN" dirty="0" smtClean="0">
                <a:ea typeface="SimSun" panose="02010600030101010101" pitchFamily="2" charset="-122"/>
              </a:rPr>
              <a:t>The shell program used several programs that downloaded password cracking programs.</a:t>
            </a:r>
          </a:p>
          <a:p>
            <a:pPr marL="1023938" lvl="1" indent="-457200" eaLnBrk="1" hangingPunct="1">
              <a:lnSpc>
                <a:spcPct val="110000"/>
              </a:lnSpc>
            </a:pPr>
            <a:r>
              <a:rPr lang="en-US" altLang="zh-CN" dirty="0" smtClean="0">
                <a:solidFill>
                  <a:srgbClr val="7030A0"/>
                </a:solidFill>
                <a:ea typeface="SimSun" panose="02010600030101010101" pitchFamily="2" charset="-122"/>
              </a:rPr>
              <a:t>A common password dictionary and the system dictionary were used for password cracking</a:t>
            </a:r>
          </a:p>
          <a:p>
            <a:pPr marL="1023938" lvl="1" indent="-457200" eaLnBrk="1" hangingPunct="1">
              <a:lnSpc>
                <a:spcPct val="110000"/>
              </a:lnSpc>
            </a:pPr>
            <a:r>
              <a:rPr lang="en-US" altLang="zh-CN" dirty="0" smtClean="0">
                <a:ea typeface="SimSun" panose="02010600030101010101" pitchFamily="2" charset="-122"/>
              </a:rPr>
              <a:t>The virus then attacked a new set of target hosts using any cracked accounts it may have obtained from the current host.</a:t>
            </a:r>
            <a:r>
              <a:rPr lang="en-US" altLang="zh-CN" sz="2000" dirty="0" smtClean="0">
                <a:ea typeface="SimSun" panose="02010600030101010101" pitchFamily="2" charset="-122"/>
              </a:rPr>
              <a:t> </a:t>
            </a:r>
          </a:p>
          <a:p>
            <a:pPr marL="533400" indent="-533400" eaLnBrk="1" hangingPunct="1">
              <a:lnSpc>
                <a:spcPct val="110000"/>
              </a:lnSpc>
            </a:pPr>
            <a:r>
              <a:rPr lang="en-US" altLang="zh-CN" sz="2400" dirty="0" smtClean="0">
                <a:solidFill>
                  <a:srgbClr val="7030A0"/>
                </a:solidFill>
                <a:ea typeface="SimSun" panose="02010600030101010101" pitchFamily="2" charset="-122"/>
              </a:rPr>
              <a:t>The virus was not intended to be malicious and did not harm any data on the systems it infected.</a:t>
            </a:r>
          </a:p>
          <a:p>
            <a:pPr marL="533400" indent="-533400" eaLnBrk="1" hangingPunct="1">
              <a:lnSpc>
                <a:spcPct val="110000"/>
              </a:lnSpc>
            </a:pPr>
            <a:r>
              <a:rPr lang="en-US" altLang="zh-CN" sz="2400" dirty="0" smtClean="0">
                <a:ea typeface="SimSun" panose="02010600030101010101" pitchFamily="2" charset="-122"/>
              </a:rPr>
              <a:t>A bug prevented the worm from always checking to tell if a host was infected causing the worm to overload the host computers it infected. </a:t>
            </a:r>
          </a:p>
        </p:txBody>
      </p:sp>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9426128-F841-4F1B-8EC7-EECD40D56112}" type="slidenum">
              <a:rPr lang="zh-CN" altLang="en-US" sz="1400"/>
              <a:pPr eaLnBrk="1" hangingPunct="1"/>
              <a:t>17</a:t>
            </a:fld>
            <a:endParaRPr lang="en-US" altLang="zh-CN" sz="1400"/>
          </a:p>
        </p:txBody>
      </p:sp>
      <p:sp>
        <p:nvSpPr>
          <p:cNvPr id="28676" name="Rectangle 3075"/>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Worms and Variants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Worm Examples, cont’d.</a:t>
            </a:r>
          </a:p>
        </p:txBody>
      </p:sp>
    </p:spTree>
    <p:extLst>
      <p:ext uri="{BB962C8B-B14F-4D97-AF65-F5344CB8AC3E}">
        <p14:creationId xmlns:p14="http://schemas.microsoft.com/office/powerpoint/2010/main" val="2052225154"/>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457200" y="1219200"/>
            <a:ext cx="8458200" cy="4876800"/>
          </a:xfrm>
        </p:spPr>
        <p:txBody>
          <a:bodyPr>
            <a:normAutofit fontScale="92500" lnSpcReduction="20000"/>
          </a:bodyPr>
          <a:lstStyle/>
          <a:p>
            <a:pPr marL="533400" indent="-533400" eaLnBrk="1" hangingPunct="1">
              <a:lnSpc>
                <a:spcPct val="110000"/>
              </a:lnSpc>
            </a:pPr>
            <a:r>
              <a:rPr lang="en-US" altLang="zh-CN" sz="2000" dirty="0" smtClean="0">
                <a:solidFill>
                  <a:srgbClr val="7030A0"/>
                </a:solidFill>
                <a:ea typeface="SimSun" panose="02010600030101010101" pitchFamily="2" charset="-122"/>
              </a:rPr>
              <a:t>Definition: a worm which pretends to be a useful program or a virus which is purposely attached to a useful program prior to distribution</a:t>
            </a:r>
          </a:p>
          <a:p>
            <a:pPr marL="533400" indent="-533400" eaLnBrk="1" hangingPunct="1">
              <a:lnSpc>
                <a:spcPct val="110000"/>
              </a:lnSpc>
            </a:pPr>
            <a:r>
              <a:rPr lang="en-US" altLang="zh-CN" sz="2000" dirty="0" smtClean="0">
                <a:ea typeface="SimSun" panose="02010600030101010101" pitchFamily="2" charset="-122"/>
              </a:rPr>
              <a:t>Typical Behaviors: Same as Virus or Worm, but also sometimes used to send information back to or make information available to perpetrator (culprit)</a:t>
            </a:r>
          </a:p>
          <a:p>
            <a:pPr marL="533400" indent="-533400" eaLnBrk="1" hangingPunct="1">
              <a:lnSpc>
                <a:spcPct val="110000"/>
              </a:lnSpc>
            </a:pPr>
            <a:r>
              <a:rPr lang="en-US" altLang="zh-CN" sz="2000" dirty="0" smtClean="0">
                <a:ea typeface="SimSun" panose="02010600030101010101" pitchFamily="2" charset="-122"/>
              </a:rPr>
              <a:t>Vulnerabilities: </a:t>
            </a:r>
          </a:p>
          <a:p>
            <a:pPr marL="1023938" lvl="1" indent="-457200" eaLnBrk="1" hangingPunct="1">
              <a:lnSpc>
                <a:spcPct val="110000"/>
              </a:lnSpc>
            </a:pPr>
            <a:r>
              <a:rPr lang="en-US" altLang="zh-CN" sz="1800" dirty="0" smtClean="0">
                <a:ea typeface="SimSun" panose="02010600030101010101" pitchFamily="2" charset="-122"/>
              </a:rPr>
              <a:t>Trojan Horses require user cooperation for executing their payload</a:t>
            </a:r>
          </a:p>
          <a:p>
            <a:pPr marL="1023938" lvl="1" indent="-457200" eaLnBrk="1" hangingPunct="1">
              <a:lnSpc>
                <a:spcPct val="110000"/>
              </a:lnSpc>
            </a:pPr>
            <a:r>
              <a:rPr lang="en-US" altLang="zh-CN" sz="1800" dirty="0" smtClean="0">
                <a:ea typeface="SimSun" panose="02010600030101010101" pitchFamily="2" charset="-122"/>
              </a:rPr>
              <a:t>Untrained users are vulnerable</a:t>
            </a:r>
          </a:p>
          <a:p>
            <a:pPr marL="533400" indent="-533400" eaLnBrk="1" hangingPunct="1">
              <a:lnSpc>
                <a:spcPct val="110000"/>
              </a:lnSpc>
            </a:pPr>
            <a:r>
              <a:rPr lang="en-US" altLang="zh-CN" sz="2000" dirty="0" smtClean="0">
                <a:ea typeface="SimSun" panose="02010600030101010101" pitchFamily="2" charset="-122"/>
              </a:rPr>
              <a:t>Prevention: </a:t>
            </a:r>
          </a:p>
          <a:p>
            <a:pPr marL="1023938" lvl="1" indent="-457200" eaLnBrk="1" hangingPunct="1">
              <a:lnSpc>
                <a:spcPct val="110000"/>
              </a:lnSpc>
            </a:pPr>
            <a:r>
              <a:rPr lang="en-US" altLang="zh-CN" sz="1800" dirty="0" smtClean="0">
                <a:ea typeface="SimSun" panose="02010600030101010101" pitchFamily="2" charset="-122"/>
              </a:rPr>
              <a:t>User cooperation allows Trojan Horses to bypass automated controls thus user training is best prevention</a:t>
            </a:r>
          </a:p>
          <a:p>
            <a:pPr marL="533400" indent="-533400" eaLnBrk="1" hangingPunct="1">
              <a:lnSpc>
                <a:spcPct val="110000"/>
              </a:lnSpc>
            </a:pPr>
            <a:r>
              <a:rPr lang="en-US" altLang="zh-CN" sz="2000" dirty="0" smtClean="0">
                <a:ea typeface="SimSun" panose="02010600030101010101" pitchFamily="2" charset="-122"/>
              </a:rPr>
              <a:t>Detection: Same as Virus and Worm</a:t>
            </a:r>
          </a:p>
          <a:p>
            <a:pPr marL="533400" indent="-533400" eaLnBrk="1" hangingPunct="1">
              <a:lnSpc>
                <a:spcPct val="110000"/>
              </a:lnSpc>
            </a:pPr>
            <a:r>
              <a:rPr lang="en-US" altLang="zh-CN" sz="2000" dirty="0" smtClean="0">
                <a:ea typeface="SimSun" panose="02010600030101010101" pitchFamily="2" charset="-122"/>
              </a:rPr>
              <a:t>Countermeasures: </a:t>
            </a:r>
          </a:p>
          <a:p>
            <a:pPr marL="1023938" lvl="1" indent="-457200" eaLnBrk="1" hangingPunct="1">
              <a:lnSpc>
                <a:spcPct val="110000"/>
              </a:lnSpc>
            </a:pPr>
            <a:r>
              <a:rPr lang="en-US" altLang="zh-CN" sz="1800" dirty="0" smtClean="0">
                <a:ea typeface="SimSun" panose="02010600030101010101" pitchFamily="2" charset="-122"/>
              </a:rPr>
              <a:t>Same as Virus and Worm</a:t>
            </a:r>
          </a:p>
          <a:p>
            <a:pPr marL="1023938" lvl="1" indent="-457200" eaLnBrk="1" hangingPunct="1">
              <a:lnSpc>
                <a:spcPct val="110000"/>
              </a:lnSpc>
            </a:pPr>
            <a:r>
              <a:rPr lang="en-US" altLang="zh-CN" sz="1800" dirty="0" smtClean="0">
                <a:ea typeface="SimSun" panose="02010600030101010101" pitchFamily="2" charset="-122"/>
              </a:rPr>
              <a:t>An alert must be issued, not only to other system admins, but to all network users</a:t>
            </a:r>
          </a:p>
        </p:txBody>
      </p:sp>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AA8FB39-EA7C-4A8A-8999-7B81A8388DDC}" type="slidenum">
              <a:rPr lang="zh-CN" altLang="en-US" sz="1400"/>
              <a:pPr eaLnBrk="1" hangingPunct="1"/>
              <a:t>18</a:t>
            </a:fld>
            <a:endParaRPr lang="en-US" altLang="zh-CN" sz="1400"/>
          </a:p>
        </p:txBody>
      </p:sp>
      <p:sp>
        <p:nvSpPr>
          <p:cNvPr id="30724"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Worms and Variants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Trojan Horse</a:t>
            </a:r>
          </a:p>
        </p:txBody>
      </p:sp>
    </p:spTree>
    <p:extLst>
      <p:ext uri="{BB962C8B-B14F-4D97-AF65-F5344CB8AC3E}">
        <p14:creationId xmlns:p14="http://schemas.microsoft.com/office/powerpoint/2010/main" val="2077257215"/>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idx="1"/>
          </p:nvPr>
        </p:nvSpPr>
        <p:spPr>
          <a:xfrm>
            <a:off x="228600" y="1219200"/>
            <a:ext cx="8665564" cy="5105400"/>
          </a:xfrm>
        </p:spPr>
        <p:txBody>
          <a:bodyPr>
            <a:normAutofit lnSpcReduction="10000"/>
          </a:bodyPr>
          <a:lstStyle/>
          <a:p>
            <a:pPr marL="533400" indent="-533400" eaLnBrk="1" hangingPunct="1">
              <a:lnSpc>
                <a:spcPct val="80000"/>
              </a:lnSpc>
            </a:pPr>
            <a:r>
              <a:rPr lang="en-US" altLang="zh-CN" sz="2400" dirty="0" smtClean="0">
                <a:solidFill>
                  <a:srgbClr val="7030A0"/>
                </a:solidFill>
                <a:ea typeface="SimSun" panose="02010600030101010101" pitchFamily="2" charset="-122"/>
              </a:rPr>
              <a:t>Definition</a:t>
            </a:r>
            <a:r>
              <a:rPr lang="en-US" altLang="zh-CN" sz="2400" dirty="0" smtClean="0">
                <a:ea typeface="SimSun" panose="02010600030101010101" pitchFamily="2" charset="-122"/>
              </a:rPr>
              <a:t>: A Virus or Worm designed to activate at a certain date/time</a:t>
            </a:r>
          </a:p>
          <a:p>
            <a:pPr marL="533400" indent="-533400" eaLnBrk="1" hangingPunct="1">
              <a:lnSpc>
                <a:spcPct val="80000"/>
              </a:lnSpc>
            </a:pPr>
            <a:r>
              <a:rPr lang="en-US" altLang="zh-CN" sz="2400" dirty="0" smtClean="0">
                <a:ea typeface="SimSun" panose="02010600030101010101" pitchFamily="2" charset="-122"/>
              </a:rPr>
              <a:t>Typical Behaviors: Same as Virus or Worm, but widespread throughout organization upon trigger date</a:t>
            </a:r>
          </a:p>
          <a:p>
            <a:pPr marL="533400" indent="-533400" eaLnBrk="1" hangingPunct="1">
              <a:lnSpc>
                <a:spcPct val="80000"/>
              </a:lnSpc>
            </a:pPr>
            <a:r>
              <a:rPr lang="en-US" altLang="zh-CN" sz="2400" dirty="0" smtClean="0">
                <a:ea typeface="SimSun" panose="02010600030101010101" pitchFamily="2" charset="-122"/>
              </a:rPr>
              <a:t>Vulnerabilities: </a:t>
            </a:r>
          </a:p>
          <a:p>
            <a:pPr marL="1023938" lvl="1" indent="-457200" eaLnBrk="1" hangingPunct="1">
              <a:lnSpc>
                <a:spcPct val="80000"/>
              </a:lnSpc>
            </a:pPr>
            <a:r>
              <a:rPr lang="en-US" altLang="zh-CN" sz="2000" dirty="0" smtClean="0">
                <a:ea typeface="SimSun" panose="02010600030101010101" pitchFamily="2" charset="-122"/>
              </a:rPr>
              <a:t>Same as Virus and Worm</a:t>
            </a:r>
          </a:p>
          <a:p>
            <a:pPr marL="1023938" lvl="1" indent="-457200" eaLnBrk="1" hangingPunct="1">
              <a:lnSpc>
                <a:spcPct val="80000"/>
              </a:lnSpc>
            </a:pPr>
            <a:r>
              <a:rPr lang="en-US" altLang="zh-CN" sz="2000" dirty="0" smtClean="0">
                <a:ea typeface="SimSun" panose="02010600030101010101" pitchFamily="2" charset="-122"/>
              </a:rPr>
              <a:t>Time Bombs are usually found before the trigger date</a:t>
            </a:r>
          </a:p>
          <a:p>
            <a:pPr marL="533400" indent="-533400" eaLnBrk="1" hangingPunct="1">
              <a:lnSpc>
                <a:spcPct val="80000"/>
              </a:lnSpc>
            </a:pPr>
            <a:r>
              <a:rPr lang="en-US" altLang="zh-CN" sz="2400" dirty="0" smtClean="0">
                <a:ea typeface="SimSun" panose="02010600030101010101" pitchFamily="2" charset="-122"/>
              </a:rPr>
              <a:t>Prevention:</a:t>
            </a:r>
          </a:p>
          <a:p>
            <a:pPr marL="1023938" lvl="1" indent="-457200" eaLnBrk="1" hangingPunct="1">
              <a:lnSpc>
                <a:spcPct val="80000"/>
              </a:lnSpc>
            </a:pPr>
            <a:r>
              <a:rPr lang="en-US" altLang="zh-CN" sz="2000" dirty="0" smtClean="0">
                <a:ea typeface="SimSun" panose="02010600030101010101" pitchFamily="2" charset="-122"/>
              </a:rPr>
              <a:t>Run associated anti-virus software immediately as available</a:t>
            </a:r>
          </a:p>
          <a:p>
            <a:pPr marL="533400" indent="-533400" eaLnBrk="1" hangingPunct="1">
              <a:lnSpc>
                <a:spcPct val="80000"/>
              </a:lnSpc>
            </a:pPr>
            <a:r>
              <a:rPr lang="en-US" altLang="zh-CN" sz="2400" dirty="0" smtClean="0">
                <a:ea typeface="SimSun" panose="02010600030101010101" pitchFamily="2" charset="-122"/>
              </a:rPr>
              <a:t>Detection: </a:t>
            </a:r>
          </a:p>
          <a:p>
            <a:pPr marL="1023938" lvl="1" indent="-457200" eaLnBrk="1" hangingPunct="1">
              <a:lnSpc>
                <a:spcPct val="80000"/>
              </a:lnSpc>
            </a:pPr>
            <a:r>
              <a:rPr lang="en-US" altLang="zh-CN" sz="2000" dirty="0" smtClean="0">
                <a:ea typeface="SimSun" panose="02010600030101010101" pitchFamily="2" charset="-122"/>
              </a:rPr>
              <a:t>Correlate user problem reports to find patterns indicating possible Time Bomb</a:t>
            </a:r>
          </a:p>
          <a:p>
            <a:pPr marL="533400" indent="-533400" eaLnBrk="1" hangingPunct="1">
              <a:lnSpc>
                <a:spcPct val="80000"/>
              </a:lnSpc>
            </a:pPr>
            <a:r>
              <a:rPr lang="en-US" altLang="zh-CN" sz="2400" dirty="0" smtClean="0">
                <a:ea typeface="SimSun" panose="02010600030101010101" pitchFamily="2" charset="-122"/>
              </a:rPr>
              <a:t>Countermeasures:</a:t>
            </a:r>
          </a:p>
          <a:p>
            <a:pPr marL="1023938" lvl="1" indent="-457200" eaLnBrk="1" hangingPunct="1">
              <a:lnSpc>
                <a:spcPct val="80000"/>
              </a:lnSpc>
            </a:pPr>
            <a:r>
              <a:rPr lang="en-US" altLang="zh-CN" sz="2000" dirty="0" smtClean="0">
                <a:ea typeface="SimSun" panose="02010600030101010101" pitchFamily="2" charset="-122"/>
              </a:rPr>
              <a:t>Attempt to determine source of infection and issue alert</a:t>
            </a:r>
          </a:p>
        </p:txBody>
      </p:sp>
      <p:sp>
        <p:nvSpPr>
          <p:cNvPr id="317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F9E5B65-4839-47C4-8C15-4B696F0A2F9D}" type="slidenum">
              <a:rPr lang="zh-CN" altLang="en-US" sz="1400"/>
              <a:pPr eaLnBrk="1" hangingPunct="1"/>
              <a:t>19</a:t>
            </a:fld>
            <a:endParaRPr lang="en-US" altLang="zh-CN" sz="1400"/>
          </a:p>
        </p:txBody>
      </p:sp>
      <p:sp>
        <p:nvSpPr>
          <p:cNvPr id="31748"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Worms and Variants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Time Bomb</a:t>
            </a:r>
          </a:p>
        </p:txBody>
      </p:sp>
    </p:spTree>
    <p:extLst>
      <p:ext uri="{BB962C8B-B14F-4D97-AF65-F5344CB8AC3E}">
        <p14:creationId xmlns:p14="http://schemas.microsoft.com/office/powerpoint/2010/main" val="1703523248"/>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title"/>
          </p:nvPr>
        </p:nvSpPr>
        <p:spPr>
          <a:xfrm>
            <a:off x="2438400" y="533400"/>
            <a:ext cx="6248400" cy="563563"/>
          </a:xfrm>
        </p:spPr>
        <p:txBody>
          <a:bodyPr rtlCol="0">
            <a:normAutofit fontScale="90000"/>
          </a:bodyPr>
          <a:lstStyle/>
          <a:p>
            <a:pPr eaLnBrk="1" fontAlgn="auto" hangingPunct="1">
              <a:spcAft>
                <a:spcPts val="0"/>
              </a:spcAft>
              <a:defRPr/>
            </a:pPr>
            <a:r>
              <a:rPr lang="en-US" altLang="zh-TW" smtClean="0"/>
              <a:t>Outline</a:t>
            </a:r>
          </a:p>
        </p:txBody>
      </p:sp>
      <p:sp>
        <p:nvSpPr>
          <p:cNvPr id="6147" name="Rectangle 11"/>
          <p:cNvSpPr>
            <a:spLocks noGrp="1" noChangeArrowheads="1"/>
          </p:cNvSpPr>
          <p:nvPr>
            <p:ph idx="1"/>
          </p:nvPr>
        </p:nvSpPr>
        <p:spPr/>
        <p:txBody>
          <a:bodyPr/>
          <a:lstStyle/>
          <a:p>
            <a:pPr eaLnBrk="1" hangingPunct="1">
              <a:buFont typeface="Wingdings" panose="05000000000000000000" pitchFamily="2" charset="2"/>
              <a:buChar char="v"/>
            </a:pPr>
            <a:r>
              <a:rPr lang="en-US" altLang="en-US" sz="2400" dirty="0" smtClean="0"/>
              <a:t>Malicious code</a:t>
            </a:r>
          </a:p>
          <a:p>
            <a:pPr eaLnBrk="1" hangingPunct="1">
              <a:buFont typeface="Wingdings" panose="05000000000000000000" pitchFamily="2" charset="2"/>
              <a:buChar char="v"/>
            </a:pPr>
            <a:r>
              <a:rPr lang="en-US" altLang="en-US" sz="2400" dirty="0" smtClean="0"/>
              <a:t>Password attacks</a:t>
            </a:r>
          </a:p>
          <a:p>
            <a:pPr eaLnBrk="1" hangingPunct="1">
              <a:buFont typeface="Wingdings" panose="05000000000000000000" pitchFamily="2" charset="2"/>
              <a:buChar char="v"/>
            </a:pPr>
            <a:r>
              <a:rPr lang="en-US" altLang="en-US" sz="2400" dirty="0" smtClean="0"/>
              <a:t>DOS Attack</a:t>
            </a:r>
          </a:p>
          <a:p>
            <a:pPr eaLnBrk="1" hangingPunct="1">
              <a:buFont typeface="Wingdings" panose="05000000000000000000" pitchFamily="2" charset="2"/>
              <a:buChar char="v"/>
            </a:pPr>
            <a:r>
              <a:rPr lang="en-US" altLang="en-US" sz="2400" dirty="0" smtClean="0"/>
              <a:t>Application attacks</a:t>
            </a:r>
          </a:p>
          <a:p>
            <a:pPr eaLnBrk="1" hangingPunct="1">
              <a:buFont typeface="Wingdings" panose="05000000000000000000" pitchFamily="2" charset="2"/>
              <a:buChar char="v"/>
            </a:pPr>
            <a:r>
              <a:rPr lang="en-US" altLang="en-US" sz="2400" dirty="0" smtClean="0"/>
              <a:t>Web application security</a:t>
            </a:r>
          </a:p>
          <a:p>
            <a:pPr eaLnBrk="1" hangingPunct="1">
              <a:buFont typeface="Wingdings" panose="05000000000000000000" pitchFamily="2" charset="2"/>
              <a:buChar char="v"/>
            </a:pPr>
            <a:r>
              <a:rPr lang="en-US" altLang="en-US" sz="2400" dirty="0" smtClean="0"/>
              <a:t>Reconnaissance(Exploration) attack</a:t>
            </a:r>
          </a:p>
          <a:p>
            <a:pPr eaLnBrk="1" hangingPunct="1">
              <a:buFont typeface="Wingdings" panose="05000000000000000000" pitchFamily="2" charset="2"/>
              <a:buChar char="v"/>
            </a:pPr>
            <a:r>
              <a:rPr lang="en-US" altLang="en-US" sz="2400" dirty="0" smtClean="0"/>
              <a:t>Masquerading attack</a:t>
            </a:r>
          </a:p>
          <a:p>
            <a:pPr eaLnBrk="1" hangingPunct="1">
              <a:buFont typeface="Wingdings" panose="05000000000000000000" pitchFamily="2" charset="2"/>
              <a:buChar char="v"/>
            </a:pPr>
            <a:endParaRPr lang="en-US" altLang="zh-TW" sz="2400" dirty="0"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2</a:t>
            </a:fld>
            <a:endParaRPr lang="en-US" altLang="en-US"/>
          </a:p>
        </p:txBody>
      </p:sp>
    </p:spTree>
    <p:extLst>
      <p:ext uri="{BB962C8B-B14F-4D97-AF65-F5344CB8AC3E}">
        <p14:creationId xmlns:p14="http://schemas.microsoft.com/office/powerpoint/2010/main" val="156823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idx="1"/>
          </p:nvPr>
        </p:nvSpPr>
        <p:spPr>
          <a:xfrm>
            <a:off x="838200" y="1295400"/>
            <a:ext cx="7391400" cy="4953000"/>
          </a:xfrm>
        </p:spPr>
        <p:txBody>
          <a:bodyPr>
            <a:normAutofit/>
          </a:bodyPr>
          <a:lstStyle/>
          <a:p>
            <a:pPr marL="533400" indent="-533400" eaLnBrk="1" hangingPunct="1"/>
            <a:r>
              <a:rPr lang="en-US" altLang="zh-CN" sz="2400" dirty="0" smtClean="0">
                <a:ea typeface="SimSun" panose="02010600030101010101" pitchFamily="2" charset="-122"/>
              </a:rPr>
              <a:t>Definition: </a:t>
            </a:r>
          </a:p>
          <a:p>
            <a:pPr marL="1023938" lvl="1" indent="-457200" eaLnBrk="1" hangingPunct="1"/>
            <a:r>
              <a:rPr lang="en-US" altLang="zh-CN" sz="2000" dirty="0" smtClean="0">
                <a:solidFill>
                  <a:srgbClr val="7030A0"/>
                </a:solidFill>
                <a:ea typeface="SimSun" panose="02010600030101010101" pitchFamily="2" charset="-122"/>
              </a:rPr>
              <a:t>A Virus or Worm designed to activate under certain conditions</a:t>
            </a:r>
          </a:p>
          <a:p>
            <a:pPr marL="533400" indent="-533400" eaLnBrk="1" hangingPunct="1"/>
            <a:r>
              <a:rPr lang="en-US" altLang="zh-CN" sz="2400" dirty="0" smtClean="0">
                <a:ea typeface="SimSun" panose="02010600030101010101" pitchFamily="2" charset="-122"/>
              </a:rPr>
              <a:t>Typical Behaviors:  </a:t>
            </a:r>
            <a:r>
              <a:rPr lang="en-US" altLang="zh-CN" sz="2000" dirty="0" smtClean="0">
                <a:ea typeface="SimSun" panose="02010600030101010101" pitchFamily="2" charset="-122"/>
              </a:rPr>
              <a:t>Same as Virus or Worm</a:t>
            </a:r>
          </a:p>
          <a:p>
            <a:pPr marL="533400" indent="-533400" eaLnBrk="1" hangingPunct="1"/>
            <a:r>
              <a:rPr lang="en-US" altLang="zh-CN" sz="2400" dirty="0" smtClean="0">
                <a:solidFill>
                  <a:srgbClr val="7030A0"/>
                </a:solidFill>
                <a:ea typeface="SimSun" panose="02010600030101010101" pitchFamily="2" charset="-122"/>
              </a:rPr>
              <a:t>Vulnerabilities: </a:t>
            </a:r>
            <a:r>
              <a:rPr lang="en-US" altLang="zh-CN" sz="2000" dirty="0" smtClean="0">
                <a:solidFill>
                  <a:srgbClr val="7030A0"/>
                </a:solidFill>
                <a:ea typeface="SimSun" panose="02010600030101010101" pitchFamily="2" charset="-122"/>
              </a:rPr>
              <a:t>Same as Virus and Worm</a:t>
            </a:r>
          </a:p>
          <a:p>
            <a:pPr marL="533400" indent="-533400" eaLnBrk="1" hangingPunct="1"/>
            <a:r>
              <a:rPr lang="en-US" altLang="zh-CN" sz="2400" dirty="0" smtClean="0">
                <a:ea typeface="SimSun" panose="02010600030101010101" pitchFamily="2" charset="-122"/>
              </a:rPr>
              <a:t>Prevention: </a:t>
            </a:r>
            <a:r>
              <a:rPr lang="en-US" altLang="zh-CN" sz="2000" dirty="0" smtClean="0">
                <a:ea typeface="SimSun" panose="02010600030101010101" pitchFamily="2" charset="-122"/>
              </a:rPr>
              <a:t>Same as Virus and Worm</a:t>
            </a:r>
          </a:p>
          <a:p>
            <a:pPr marL="533400" indent="-533400" eaLnBrk="1" hangingPunct="1"/>
            <a:r>
              <a:rPr lang="en-US" altLang="zh-CN" sz="2400" dirty="0" smtClean="0">
                <a:solidFill>
                  <a:srgbClr val="7030A0"/>
                </a:solidFill>
                <a:ea typeface="SimSun" panose="02010600030101010101" pitchFamily="2" charset="-122"/>
              </a:rPr>
              <a:t>Detection: </a:t>
            </a:r>
            <a:r>
              <a:rPr lang="en-US" altLang="zh-CN" sz="2000" dirty="0" smtClean="0">
                <a:solidFill>
                  <a:srgbClr val="7030A0"/>
                </a:solidFill>
                <a:ea typeface="SimSun" panose="02010600030101010101" pitchFamily="2" charset="-122"/>
              </a:rPr>
              <a:t>Correlate user problem reports indicating possible Logic Bomb</a:t>
            </a:r>
          </a:p>
          <a:p>
            <a:pPr marL="533400" indent="-533400" eaLnBrk="1" hangingPunct="1"/>
            <a:r>
              <a:rPr lang="en-US" altLang="zh-CN" sz="2400" dirty="0" smtClean="0">
                <a:ea typeface="SimSun" panose="02010600030101010101" pitchFamily="2" charset="-122"/>
              </a:rPr>
              <a:t>Countermeasures:</a:t>
            </a:r>
          </a:p>
          <a:p>
            <a:pPr marL="1023938" lvl="1" indent="-457200" eaLnBrk="1" hangingPunct="1"/>
            <a:r>
              <a:rPr lang="en-US" altLang="zh-CN" sz="2000" dirty="0" smtClean="0">
                <a:ea typeface="SimSun" panose="02010600030101010101" pitchFamily="2" charset="-122"/>
              </a:rPr>
              <a:t>Contain, identify and recover</a:t>
            </a:r>
          </a:p>
          <a:p>
            <a:pPr marL="1023938" lvl="1" indent="-457200" eaLnBrk="1" hangingPunct="1"/>
            <a:r>
              <a:rPr lang="en-US" altLang="zh-CN" sz="2000" dirty="0" smtClean="0">
                <a:ea typeface="SimSun" panose="02010600030101010101" pitchFamily="2" charset="-122"/>
              </a:rPr>
              <a:t>Determine source and issue alert</a:t>
            </a:r>
          </a:p>
        </p:txBody>
      </p:sp>
      <p:sp>
        <p:nvSpPr>
          <p:cNvPr id="327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9AA9AB-C407-43A4-AA46-171B2984FFC9}" type="slidenum">
              <a:rPr lang="zh-CN" altLang="en-US" sz="1400"/>
              <a:pPr eaLnBrk="1" hangingPunct="1"/>
              <a:t>20</a:t>
            </a:fld>
            <a:endParaRPr lang="en-US" altLang="zh-CN" sz="1400"/>
          </a:p>
        </p:txBody>
      </p:sp>
      <p:sp>
        <p:nvSpPr>
          <p:cNvPr id="32772"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Worms and Variants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Logic Bomb</a:t>
            </a:r>
          </a:p>
        </p:txBody>
      </p:sp>
    </p:spTree>
    <p:extLst>
      <p:ext uri="{BB962C8B-B14F-4D97-AF65-F5344CB8AC3E}">
        <p14:creationId xmlns:p14="http://schemas.microsoft.com/office/powerpoint/2010/main" val="3204554355"/>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idx="1"/>
          </p:nvPr>
        </p:nvSpPr>
        <p:spPr>
          <a:xfrm>
            <a:off x="609600" y="1295400"/>
            <a:ext cx="8305800" cy="5105400"/>
          </a:xfrm>
        </p:spPr>
        <p:txBody>
          <a:bodyPr>
            <a:normAutofit/>
          </a:bodyPr>
          <a:lstStyle/>
          <a:p>
            <a:pPr marL="533400" indent="-533400" eaLnBrk="1" hangingPunct="1">
              <a:lnSpc>
                <a:spcPct val="80000"/>
              </a:lnSpc>
            </a:pPr>
            <a:r>
              <a:rPr lang="en-US" altLang="zh-CN" sz="2400" dirty="0" smtClean="0">
                <a:ea typeface="SimSun" panose="02010600030101010101" pitchFamily="2" charset="-122"/>
              </a:rPr>
              <a:t>Definition: </a:t>
            </a:r>
          </a:p>
          <a:p>
            <a:pPr marL="1023938" lvl="1" indent="-457200" eaLnBrk="1" hangingPunct="1">
              <a:lnSpc>
                <a:spcPct val="80000"/>
              </a:lnSpc>
            </a:pPr>
            <a:r>
              <a:rPr lang="en-US" altLang="zh-CN" sz="2000" dirty="0" smtClean="0">
                <a:ea typeface="SimSun" panose="02010600030101010101" pitchFamily="2" charset="-122"/>
              </a:rPr>
              <a:t>A worm designed to replicate to the point of exhausting computer resources</a:t>
            </a:r>
          </a:p>
          <a:p>
            <a:pPr marL="533400" indent="-533400" eaLnBrk="1" hangingPunct="1">
              <a:lnSpc>
                <a:spcPct val="80000"/>
              </a:lnSpc>
            </a:pPr>
            <a:r>
              <a:rPr lang="en-US" altLang="zh-CN" sz="2400" dirty="0" smtClean="0">
                <a:ea typeface="SimSun" panose="02010600030101010101" pitchFamily="2" charset="-122"/>
              </a:rPr>
              <a:t>Typical Behaviors: </a:t>
            </a:r>
          </a:p>
          <a:p>
            <a:pPr marL="1023938" lvl="1" indent="-457200" eaLnBrk="1" hangingPunct="1">
              <a:lnSpc>
                <a:spcPct val="80000"/>
              </a:lnSpc>
            </a:pPr>
            <a:r>
              <a:rPr lang="en-US" altLang="zh-CN" sz="2000" dirty="0" smtClean="0">
                <a:ea typeface="SimSun" panose="02010600030101010101" pitchFamily="2" charset="-122"/>
              </a:rPr>
              <a:t>Rabbit consumes all CPU cycles, disk space or network resources, etc.</a:t>
            </a:r>
          </a:p>
          <a:p>
            <a:pPr marL="533400" indent="-533400" eaLnBrk="1" hangingPunct="1">
              <a:lnSpc>
                <a:spcPct val="80000"/>
              </a:lnSpc>
            </a:pPr>
            <a:r>
              <a:rPr lang="en-US" altLang="zh-CN" sz="2400" dirty="0" smtClean="0">
                <a:ea typeface="SimSun" panose="02010600030101010101" pitchFamily="2" charset="-122"/>
              </a:rPr>
              <a:t>Vulnerabilities: </a:t>
            </a:r>
            <a:r>
              <a:rPr lang="en-US" altLang="zh-CN" sz="2000" dirty="0" smtClean="0">
                <a:ea typeface="SimSun" panose="02010600030101010101" pitchFamily="2" charset="-122"/>
              </a:rPr>
              <a:t>Multitasking computers, especially those on a network</a:t>
            </a:r>
          </a:p>
          <a:p>
            <a:pPr marL="533400" indent="-533400" eaLnBrk="1" hangingPunct="1">
              <a:lnSpc>
                <a:spcPct val="80000"/>
              </a:lnSpc>
            </a:pPr>
            <a:r>
              <a:rPr lang="en-US" altLang="zh-CN" sz="2400" dirty="0" smtClean="0">
                <a:ea typeface="SimSun" panose="02010600030101010101" pitchFamily="2" charset="-122"/>
              </a:rPr>
              <a:t>Prevention: </a:t>
            </a:r>
            <a:r>
              <a:rPr lang="en-US" altLang="zh-CN" sz="2000" dirty="0" smtClean="0">
                <a:ea typeface="SimSun" panose="02010600030101010101" pitchFamily="2" charset="-122"/>
              </a:rPr>
              <a:t>Limit connectivity, Employ Firewalls</a:t>
            </a:r>
          </a:p>
          <a:p>
            <a:pPr marL="533400" indent="-533400" eaLnBrk="1" hangingPunct="1">
              <a:lnSpc>
                <a:spcPct val="80000"/>
              </a:lnSpc>
            </a:pPr>
            <a:r>
              <a:rPr lang="en-US" altLang="zh-CN" sz="2400" dirty="0" smtClean="0">
                <a:ea typeface="SimSun" panose="02010600030101010101" pitchFamily="2" charset="-122"/>
              </a:rPr>
              <a:t>Detection: </a:t>
            </a:r>
          </a:p>
          <a:p>
            <a:pPr marL="1023938" lvl="1" indent="-457200" eaLnBrk="1" hangingPunct="1">
              <a:lnSpc>
                <a:spcPct val="80000"/>
              </a:lnSpc>
            </a:pPr>
            <a:r>
              <a:rPr lang="en-US" altLang="zh-CN" sz="2000" dirty="0" smtClean="0">
                <a:ea typeface="SimSun" panose="02010600030101010101" pitchFamily="2" charset="-122"/>
              </a:rPr>
              <a:t>Computer is slow starting or running</a:t>
            </a:r>
          </a:p>
          <a:p>
            <a:pPr marL="1023938" lvl="1" indent="-457200" eaLnBrk="1" hangingPunct="1">
              <a:lnSpc>
                <a:spcPct val="80000"/>
              </a:lnSpc>
            </a:pPr>
            <a:r>
              <a:rPr lang="en-US" altLang="zh-CN" sz="2000" dirty="0" smtClean="0">
                <a:ea typeface="SimSun" panose="02010600030101010101" pitchFamily="2" charset="-122"/>
              </a:rPr>
              <a:t>Frequent system failures</a:t>
            </a:r>
          </a:p>
          <a:p>
            <a:pPr marL="533400" indent="-533400" eaLnBrk="1" hangingPunct="1">
              <a:lnSpc>
                <a:spcPct val="80000"/>
              </a:lnSpc>
            </a:pPr>
            <a:r>
              <a:rPr lang="en-US" altLang="zh-CN" sz="2400" dirty="0" smtClean="0">
                <a:ea typeface="SimSun" panose="02010600030101010101" pitchFamily="2" charset="-122"/>
              </a:rPr>
              <a:t>Countermeasures:</a:t>
            </a:r>
          </a:p>
          <a:p>
            <a:pPr marL="1023938" lvl="1" indent="-457200" eaLnBrk="1" hangingPunct="1">
              <a:lnSpc>
                <a:spcPct val="80000"/>
              </a:lnSpc>
            </a:pPr>
            <a:r>
              <a:rPr lang="en-US" altLang="zh-CN" sz="2000" dirty="0" smtClean="0">
                <a:ea typeface="SimSun" panose="02010600030101010101" pitchFamily="2" charset="-122"/>
              </a:rPr>
              <a:t>Contain, identify and recover</a:t>
            </a:r>
          </a:p>
          <a:p>
            <a:pPr marL="1023938" lvl="1" indent="-457200" eaLnBrk="1" hangingPunct="1">
              <a:lnSpc>
                <a:spcPct val="80000"/>
              </a:lnSpc>
            </a:pPr>
            <a:r>
              <a:rPr lang="en-US" altLang="zh-CN" sz="2000" dirty="0" smtClean="0">
                <a:ea typeface="SimSun" panose="02010600030101010101" pitchFamily="2" charset="-122"/>
              </a:rPr>
              <a:t>Determine source and issue alert</a:t>
            </a:r>
          </a:p>
        </p:txBody>
      </p:sp>
      <p:sp>
        <p:nvSpPr>
          <p:cNvPr id="337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9825D04-13AC-4C51-B5B7-24A858B1746E}" type="slidenum">
              <a:rPr lang="zh-CN" altLang="en-US" sz="1400"/>
              <a:pPr eaLnBrk="1" hangingPunct="1"/>
              <a:t>21</a:t>
            </a:fld>
            <a:endParaRPr lang="en-US" altLang="zh-CN" sz="1400"/>
          </a:p>
        </p:txBody>
      </p:sp>
      <p:sp>
        <p:nvSpPr>
          <p:cNvPr id="33796"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Worms and Variants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Rabbit</a:t>
            </a:r>
          </a:p>
        </p:txBody>
      </p:sp>
    </p:spTree>
    <p:extLst>
      <p:ext uri="{BB962C8B-B14F-4D97-AF65-F5344CB8AC3E}">
        <p14:creationId xmlns:p14="http://schemas.microsoft.com/office/powerpoint/2010/main" val="35166731"/>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idx="1"/>
          </p:nvPr>
        </p:nvSpPr>
        <p:spPr>
          <a:xfrm>
            <a:off x="381000" y="914400"/>
            <a:ext cx="8534400" cy="5486400"/>
          </a:xfrm>
        </p:spPr>
        <p:txBody>
          <a:bodyPr>
            <a:normAutofit/>
          </a:bodyPr>
          <a:lstStyle/>
          <a:p>
            <a:pPr marL="533400" indent="-533400" eaLnBrk="1" hangingPunct="1">
              <a:lnSpc>
                <a:spcPct val="80000"/>
              </a:lnSpc>
            </a:pPr>
            <a:r>
              <a:rPr lang="en-US" altLang="zh-CN" sz="2000" dirty="0" smtClean="0">
                <a:ea typeface="SimSun" panose="02010600030101010101" pitchFamily="2" charset="-122"/>
              </a:rPr>
              <a:t>Definition: </a:t>
            </a:r>
          </a:p>
          <a:p>
            <a:pPr marL="1023938" lvl="1" indent="-457200" eaLnBrk="1" hangingPunct="1">
              <a:lnSpc>
                <a:spcPct val="80000"/>
              </a:lnSpc>
            </a:pPr>
            <a:r>
              <a:rPr lang="en-US" altLang="zh-CN" sz="1800" dirty="0" smtClean="0">
                <a:solidFill>
                  <a:srgbClr val="7030A0"/>
                </a:solidFill>
                <a:ea typeface="SimSun" panose="02010600030101010101" pitchFamily="2" charset="-122"/>
              </a:rPr>
              <a:t>A virus designed to attach itself to the OS in particular (rather than any application in general) and exhaust computer resources, especially CPU cycles </a:t>
            </a:r>
          </a:p>
          <a:p>
            <a:pPr marL="533400" indent="-533400" eaLnBrk="1" hangingPunct="1">
              <a:lnSpc>
                <a:spcPct val="80000"/>
              </a:lnSpc>
            </a:pPr>
            <a:r>
              <a:rPr lang="en-US" altLang="zh-CN" sz="2000" dirty="0" smtClean="0">
                <a:solidFill>
                  <a:srgbClr val="7030A0"/>
                </a:solidFill>
                <a:ea typeface="SimSun" panose="02010600030101010101" pitchFamily="2" charset="-122"/>
              </a:rPr>
              <a:t>Typical Behaviors: </a:t>
            </a:r>
            <a:r>
              <a:rPr lang="en-US" altLang="zh-CN" sz="1800" dirty="0" smtClean="0">
                <a:ea typeface="SimSun" panose="02010600030101010101" pitchFamily="2" charset="-122"/>
              </a:rPr>
              <a:t>Operating System consumes more and more CPU cycles, resulting eventually in noticeable delay in user transactions</a:t>
            </a:r>
          </a:p>
          <a:p>
            <a:pPr marL="533400" indent="-533400" eaLnBrk="1" hangingPunct="1">
              <a:lnSpc>
                <a:spcPct val="80000"/>
              </a:lnSpc>
            </a:pPr>
            <a:r>
              <a:rPr lang="en-US" altLang="zh-CN" sz="2000" dirty="0" smtClean="0">
                <a:solidFill>
                  <a:srgbClr val="7030A0"/>
                </a:solidFill>
                <a:ea typeface="SimSun" panose="02010600030101010101" pitchFamily="2" charset="-122"/>
              </a:rPr>
              <a:t>Vulnerabilities</a:t>
            </a:r>
            <a:r>
              <a:rPr lang="en-US" altLang="zh-CN" sz="2000" dirty="0" smtClean="0">
                <a:ea typeface="SimSun" panose="02010600030101010101" pitchFamily="2" charset="-122"/>
              </a:rPr>
              <a:t>: </a:t>
            </a:r>
            <a:r>
              <a:rPr lang="en-US" altLang="zh-CN" sz="1800" dirty="0" smtClean="0">
                <a:ea typeface="SimSun" panose="02010600030101010101" pitchFamily="2" charset="-122"/>
              </a:rPr>
              <a:t>Older versions of operating systems are more vulnerable than newer versions since hackers have had more time to write Bacterium</a:t>
            </a:r>
          </a:p>
          <a:p>
            <a:pPr marL="533400" indent="-533400" eaLnBrk="1" hangingPunct="1">
              <a:lnSpc>
                <a:spcPct val="80000"/>
              </a:lnSpc>
            </a:pPr>
            <a:r>
              <a:rPr lang="en-US" altLang="zh-CN" sz="2000" dirty="0" smtClean="0">
                <a:solidFill>
                  <a:srgbClr val="FF0000"/>
                </a:solidFill>
                <a:ea typeface="SimSun" panose="02010600030101010101" pitchFamily="2" charset="-122"/>
              </a:rPr>
              <a:t>Prevention</a:t>
            </a:r>
            <a:r>
              <a:rPr lang="en-US" altLang="zh-CN" sz="2000" dirty="0" smtClean="0">
                <a:ea typeface="SimSun" panose="02010600030101010101" pitchFamily="2" charset="-122"/>
              </a:rPr>
              <a:t>: </a:t>
            </a:r>
            <a:r>
              <a:rPr lang="en-US" altLang="zh-CN" sz="1800" dirty="0" smtClean="0">
                <a:ea typeface="SimSun" panose="02010600030101010101" pitchFamily="2" charset="-122"/>
              </a:rPr>
              <a:t>Limit write privileges and opportunities to OS files, System administrators should work from non-admin accounts whenever possible.</a:t>
            </a:r>
          </a:p>
          <a:p>
            <a:pPr marL="533400" indent="-533400" eaLnBrk="1" hangingPunct="1">
              <a:lnSpc>
                <a:spcPct val="80000"/>
              </a:lnSpc>
            </a:pPr>
            <a:r>
              <a:rPr lang="en-US" altLang="zh-CN" sz="2000" dirty="0" smtClean="0">
                <a:ea typeface="SimSun" panose="02010600030101010101" pitchFamily="2" charset="-122"/>
              </a:rPr>
              <a:t>Detection: </a:t>
            </a:r>
          </a:p>
          <a:p>
            <a:pPr marL="1023938" lvl="1" indent="-457200" eaLnBrk="1" hangingPunct="1">
              <a:lnSpc>
                <a:spcPct val="80000"/>
              </a:lnSpc>
            </a:pPr>
            <a:r>
              <a:rPr lang="en-US" altLang="zh-CN" sz="1800" dirty="0" smtClean="0">
                <a:ea typeface="SimSun" panose="02010600030101010101" pitchFamily="2" charset="-122"/>
              </a:rPr>
              <a:t>Changes in OS file sizes, date/time stamps</a:t>
            </a:r>
          </a:p>
          <a:p>
            <a:pPr marL="1023938" lvl="1" indent="-457200" eaLnBrk="1" hangingPunct="1">
              <a:lnSpc>
                <a:spcPct val="80000"/>
              </a:lnSpc>
            </a:pPr>
            <a:r>
              <a:rPr lang="en-US" altLang="zh-CN" sz="1800" dirty="0" smtClean="0">
                <a:ea typeface="SimSun" panose="02010600030101010101" pitchFamily="2" charset="-122"/>
              </a:rPr>
              <a:t>Computer is slow in running</a:t>
            </a:r>
          </a:p>
          <a:p>
            <a:pPr marL="1023938" lvl="1" indent="-457200" eaLnBrk="1" hangingPunct="1">
              <a:lnSpc>
                <a:spcPct val="80000"/>
              </a:lnSpc>
            </a:pPr>
            <a:r>
              <a:rPr lang="en-US" altLang="zh-CN" sz="1800" dirty="0" smtClean="0">
                <a:ea typeface="SimSun" panose="02010600030101010101" pitchFamily="2" charset="-122"/>
              </a:rPr>
              <a:t>Unexpected or frequent system failures</a:t>
            </a:r>
          </a:p>
          <a:p>
            <a:pPr marL="533400" indent="-533400" eaLnBrk="1" hangingPunct="1">
              <a:lnSpc>
                <a:spcPct val="80000"/>
              </a:lnSpc>
            </a:pPr>
            <a:r>
              <a:rPr lang="en-US" altLang="zh-CN" sz="2000" dirty="0" smtClean="0">
                <a:ea typeface="SimSun" panose="02010600030101010101" pitchFamily="2" charset="-122"/>
              </a:rPr>
              <a:t>Countermeasures</a:t>
            </a:r>
          </a:p>
          <a:p>
            <a:pPr marL="1023938" lvl="1" indent="-457200" eaLnBrk="1" hangingPunct="1">
              <a:lnSpc>
                <a:spcPct val="80000"/>
              </a:lnSpc>
            </a:pPr>
            <a:r>
              <a:rPr lang="en-US" altLang="zh-CN" sz="1800" dirty="0" smtClean="0">
                <a:ea typeface="SimSun" panose="02010600030101010101" pitchFamily="2" charset="-122"/>
              </a:rPr>
              <a:t>Anti-virus scanners: look for known viruses</a:t>
            </a:r>
          </a:p>
          <a:p>
            <a:pPr marL="1023938" lvl="1" indent="-457200" eaLnBrk="1" hangingPunct="1">
              <a:lnSpc>
                <a:spcPct val="80000"/>
              </a:lnSpc>
            </a:pPr>
            <a:r>
              <a:rPr lang="en-US" altLang="zh-CN" sz="1800" dirty="0" smtClean="0">
                <a:ea typeface="SimSun" panose="02010600030101010101" pitchFamily="2" charset="-122"/>
              </a:rPr>
              <a:t>Anti-virus monitors: look for virus-related system behaviors</a:t>
            </a:r>
          </a:p>
        </p:txBody>
      </p:sp>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5855C00-7EBB-4685-9C2E-F1BA44EF98B7}" type="slidenum">
              <a:rPr lang="zh-CN" altLang="en-US" sz="1400"/>
              <a:pPr eaLnBrk="1" hangingPunct="1"/>
              <a:t>22</a:t>
            </a:fld>
            <a:endParaRPr lang="en-US" altLang="zh-CN" sz="1400"/>
          </a:p>
        </p:txBody>
      </p:sp>
      <p:sp>
        <p:nvSpPr>
          <p:cNvPr id="34820"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Worms and Variants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Bacterium</a:t>
            </a:r>
          </a:p>
        </p:txBody>
      </p:sp>
    </p:spTree>
    <p:extLst>
      <p:ext uri="{BB962C8B-B14F-4D97-AF65-F5344CB8AC3E}">
        <p14:creationId xmlns:p14="http://schemas.microsoft.com/office/powerpoint/2010/main" val="1341878560"/>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050"/>
          <p:cNvSpPr>
            <a:spLocks noGrp="1" noChangeArrowheads="1"/>
          </p:cNvSpPr>
          <p:nvPr>
            <p:ph idx="1"/>
          </p:nvPr>
        </p:nvSpPr>
        <p:spPr>
          <a:xfrm>
            <a:off x="685800" y="1735138"/>
            <a:ext cx="8001000" cy="2989262"/>
          </a:xfrm>
        </p:spPr>
        <p:txBody>
          <a:bodyPr/>
          <a:lstStyle/>
          <a:p>
            <a:pPr marL="533400" indent="-533400" eaLnBrk="1" hangingPunct="1"/>
            <a:r>
              <a:rPr lang="en-US" altLang="en-US" sz="2800" dirty="0" smtClean="0"/>
              <a:t>What is a buffer overflow attack?</a:t>
            </a:r>
          </a:p>
          <a:p>
            <a:pPr marL="533400" indent="-533400" eaLnBrk="1" hangingPunct="1"/>
            <a:r>
              <a:rPr lang="en-US" altLang="en-US" sz="2800" dirty="0" smtClean="0"/>
              <a:t>What is a Denial of Service (DOS) attack?</a:t>
            </a:r>
          </a:p>
          <a:p>
            <a:pPr marL="533400" indent="-533400" eaLnBrk="1" hangingPunct="1"/>
            <a:r>
              <a:rPr lang="en-US" altLang="en-US" sz="2800" dirty="0" smtClean="0"/>
              <a:t>What is a tunneling attack?</a:t>
            </a:r>
          </a:p>
          <a:p>
            <a:pPr marL="533400" indent="-533400" eaLnBrk="1" hangingPunct="1"/>
            <a:r>
              <a:rPr lang="en-US" altLang="en-US" sz="2800" dirty="0" smtClean="0"/>
              <a:t>What is a trap door?</a:t>
            </a:r>
          </a:p>
          <a:p>
            <a:pPr marL="533400" indent="-533400" eaLnBrk="1" hangingPunct="1"/>
            <a:r>
              <a:rPr lang="en-US" altLang="en-US" sz="2800" dirty="0" smtClean="0"/>
              <a:t>What is SPAM?</a:t>
            </a:r>
          </a:p>
          <a:p>
            <a:pPr marL="533400" indent="-533400" eaLnBrk="1" hangingPunct="1"/>
            <a:endParaRPr lang="en-US" altLang="en-US" sz="2800" dirty="0" smtClean="0"/>
          </a:p>
        </p:txBody>
      </p:sp>
      <p:sp>
        <p:nvSpPr>
          <p:cNvPr id="399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5DE5B20-6DC3-455D-8D9E-BE048A3A1F2F}" type="slidenum">
              <a:rPr lang="zh-CN" altLang="en-US" sz="1400"/>
              <a:pPr eaLnBrk="1" hangingPunct="1"/>
              <a:t>23</a:t>
            </a:fld>
            <a:endParaRPr lang="en-US" altLang="zh-CN" sz="1400"/>
          </a:p>
        </p:txBody>
      </p:sp>
      <p:sp>
        <p:nvSpPr>
          <p:cNvPr id="39940" name="Rectangle 2051"/>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Attacks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Outline</a:t>
            </a:r>
          </a:p>
        </p:txBody>
      </p:sp>
    </p:spTree>
    <p:extLst>
      <p:ext uri="{BB962C8B-B14F-4D97-AF65-F5344CB8AC3E}">
        <p14:creationId xmlns:p14="http://schemas.microsoft.com/office/powerpoint/2010/main" val="352453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26"/>
          <p:cNvSpPr>
            <a:spLocks noGrp="1" noChangeArrowheads="1"/>
          </p:cNvSpPr>
          <p:nvPr>
            <p:ph idx="1"/>
          </p:nvPr>
        </p:nvSpPr>
        <p:spPr>
          <a:xfrm>
            <a:off x="652072" y="1324769"/>
            <a:ext cx="8229600" cy="4618831"/>
          </a:xfrm>
        </p:spPr>
        <p:txBody>
          <a:bodyPr/>
          <a:lstStyle/>
          <a:p>
            <a:pPr marL="533400" indent="-533400" eaLnBrk="1" hangingPunct="1"/>
            <a:r>
              <a:rPr lang="en-US" altLang="zh-CN" sz="2400" dirty="0" smtClean="0">
                <a:ea typeface="SimSun" panose="02010600030101010101" pitchFamily="2" charset="-122"/>
              </a:rPr>
              <a:t>Definition: </a:t>
            </a:r>
          </a:p>
          <a:p>
            <a:pPr marL="1023938" lvl="1" indent="-457200" eaLnBrk="1" hangingPunct="1"/>
            <a:r>
              <a:rPr lang="en-US" altLang="zh-CN" sz="2000" dirty="0" smtClean="0">
                <a:ea typeface="SimSun" panose="02010600030101010101" pitchFamily="2" charset="-122"/>
              </a:rPr>
              <a:t>A</a:t>
            </a:r>
            <a:r>
              <a:rPr lang="en-US" altLang="en-US" sz="2000" dirty="0" smtClean="0">
                <a:ea typeface="SimSun" panose="02010600030101010101" pitchFamily="2" charset="-122"/>
              </a:rPr>
              <a:t>ttacker tries to store more information on the stack than the size of the buffer and manipulates the memory stack to execute malicious code</a:t>
            </a:r>
          </a:p>
          <a:p>
            <a:pPr marL="1023938" lvl="1" indent="-457200" eaLnBrk="1" hangingPunct="1"/>
            <a:r>
              <a:rPr lang="en-US" altLang="en-US" sz="2000" dirty="0" smtClean="0">
                <a:ea typeface="SimSun" panose="02010600030101010101" pitchFamily="2" charset="-122"/>
              </a:rPr>
              <a:t>Programs which do not have a rigorous memory check in the code are vulnerable to this attack</a:t>
            </a:r>
          </a:p>
          <a:p>
            <a:pPr marL="533400" indent="-533400" eaLnBrk="1" hangingPunct="1"/>
            <a:r>
              <a:rPr lang="en-US" altLang="zh-CN" sz="2400" dirty="0" smtClean="0">
                <a:ea typeface="SimSun" panose="02010600030101010101" pitchFamily="2" charset="-122"/>
              </a:rPr>
              <a:t>Typical Behaviors: </a:t>
            </a:r>
          </a:p>
          <a:p>
            <a:pPr marL="1023938" lvl="1" indent="-457200" eaLnBrk="1" hangingPunct="1"/>
            <a:r>
              <a:rPr lang="en-US" altLang="zh-CN" sz="2000" dirty="0" smtClean="0">
                <a:ea typeface="SimSun" panose="02010600030101010101" pitchFamily="2" charset="-122"/>
              </a:rPr>
              <a:t>Varied attack and can be used for obtaining privileges on a machine or for denial-of-service on a machine</a:t>
            </a:r>
          </a:p>
          <a:p>
            <a:pPr marL="533400" indent="-533400" eaLnBrk="1" hangingPunct="1"/>
            <a:r>
              <a:rPr lang="en-US" altLang="zh-CN" sz="2400" dirty="0" smtClean="0">
                <a:ea typeface="SimSun" panose="02010600030101010101" pitchFamily="2" charset="-122"/>
              </a:rPr>
              <a:t>Vulnerabilities: </a:t>
            </a:r>
          </a:p>
          <a:p>
            <a:pPr marL="1023938" lvl="1" indent="-457200" eaLnBrk="1" hangingPunct="1"/>
            <a:r>
              <a:rPr lang="en-US" altLang="zh-CN" sz="2000" dirty="0" smtClean="0">
                <a:ea typeface="SimSun" panose="02010600030101010101" pitchFamily="2" charset="-122"/>
              </a:rPr>
              <a:t>T</a:t>
            </a:r>
            <a:r>
              <a:rPr lang="en-US" altLang="en-US" sz="2000" dirty="0" smtClean="0">
                <a:ea typeface="SimSun" panose="02010600030101010101" pitchFamily="2" charset="-122"/>
              </a:rPr>
              <a:t>akes advantage of the way in which information is stored by computer programs. Programs which do not have a rigorous memory check in the code are vulnerable to this attack</a:t>
            </a:r>
          </a:p>
        </p:txBody>
      </p:sp>
      <p:sp>
        <p:nvSpPr>
          <p:cNvPr id="409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5D4622B-3AF6-4AB8-979D-57F1B50EA780}" type="slidenum">
              <a:rPr lang="zh-CN" altLang="en-US" sz="1400"/>
              <a:pPr eaLnBrk="1" hangingPunct="1"/>
              <a:t>24</a:t>
            </a:fld>
            <a:endParaRPr lang="en-US" altLang="zh-CN" sz="1400"/>
          </a:p>
        </p:txBody>
      </p:sp>
      <p:sp>
        <p:nvSpPr>
          <p:cNvPr id="40964"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Attacks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Buffer Overflow </a:t>
            </a:r>
          </a:p>
        </p:txBody>
      </p:sp>
    </p:spTree>
    <p:extLst>
      <p:ext uri="{BB962C8B-B14F-4D97-AF65-F5344CB8AC3E}">
        <p14:creationId xmlns:p14="http://schemas.microsoft.com/office/powerpoint/2010/main" val="1819075331"/>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idx="1"/>
          </p:nvPr>
        </p:nvSpPr>
        <p:spPr>
          <a:xfrm>
            <a:off x="685800" y="1371600"/>
            <a:ext cx="8229600" cy="4460875"/>
          </a:xfrm>
        </p:spPr>
        <p:txBody>
          <a:bodyPr/>
          <a:lstStyle/>
          <a:p>
            <a:pPr marL="533400" indent="-533400" eaLnBrk="1" hangingPunct="1"/>
            <a:r>
              <a:rPr lang="en-US" altLang="en-US" sz="2400" dirty="0" smtClean="0">
                <a:cs typeface="Times New Roman" panose="02020603050405020304" pitchFamily="18" charset="0"/>
              </a:rPr>
              <a:t>This attack takes advantage of the way in which information is stored by computer programs </a:t>
            </a:r>
          </a:p>
          <a:p>
            <a:pPr marL="533400" indent="-533400" eaLnBrk="1" hangingPunct="1"/>
            <a:r>
              <a:rPr lang="en-US" altLang="en-US" sz="2400" dirty="0" smtClean="0">
                <a:cs typeface="Times New Roman" panose="02020603050405020304" pitchFamily="18" charset="0"/>
              </a:rPr>
              <a:t>An attacker tries to store more information on the stack than the size of the buffer </a:t>
            </a:r>
          </a:p>
        </p:txBody>
      </p:sp>
      <p:sp>
        <p:nvSpPr>
          <p:cNvPr id="419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06AAAF8-045F-4191-9A95-EC90B8E9581D}" type="slidenum">
              <a:rPr lang="zh-CN" altLang="en-US" sz="1400"/>
              <a:pPr eaLnBrk="1" hangingPunct="1"/>
              <a:t>25</a:t>
            </a:fld>
            <a:endParaRPr lang="en-US" altLang="zh-CN" sz="1400"/>
          </a:p>
        </p:txBody>
      </p:sp>
      <p:sp>
        <p:nvSpPr>
          <p:cNvPr id="41988"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Attacks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Buffer Overflow, cont’d.</a:t>
            </a:r>
          </a:p>
        </p:txBody>
      </p:sp>
      <p:grpSp>
        <p:nvGrpSpPr>
          <p:cNvPr id="41989" name="Group 4"/>
          <p:cNvGrpSpPr>
            <a:grpSpLocks/>
          </p:cNvGrpSpPr>
          <p:nvPr/>
        </p:nvGrpSpPr>
        <p:grpSpPr bwMode="auto">
          <a:xfrm>
            <a:off x="638175" y="2930525"/>
            <a:ext cx="3857625" cy="2936875"/>
            <a:chOff x="96" y="1008"/>
            <a:chExt cx="2430" cy="1850"/>
          </a:xfrm>
        </p:grpSpPr>
        <p:sp>
          <p:nvSpPr>
            <p:cNvPr id="42004" name="Rectangle 5"/>
            <p:cNvSpPr>
              <a:spLocks noChangeArrowheads="1"/>
            </p:cNvSpPr>
            <p:nvPr/>
          </p:nvSpPr>
          <p:spPr bwMode="auto">
            <a:xfrm>
              <a:off x="768" y="1152"/>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FontTx/>
                <a:buChar char="•"/>
              </a:pPr>
              <a:r>
                <a:rPr lang="en-US" altLang="en-US" b="1">
                  <a:latin typeface="Garamond" panose="02020404030301010803" pitchFamily="18" charset="0"/>
                </a:rPr>
                <a:t> </a:t>
              </a:r>
            </a:p>
          </p:txBody>
        </p:sp>
        <p:sp>
          <p:nvSpPr>
            <p:cNvPr id="42005" name="Rectangle 6"/>
            <p:cNvSpPr>
              <a:spLocks noChangeArrowheads="1"/>
            </p:cNvSpPr>
            <p:nvPr/>
          </p:nvSpPr>
          <p:spPr bwMode="auto">
            <a:xfrm>
              <a:off x="768" y="1392"/>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1200" b="1">
                  <a:latin typeface="Garamond" panose="02020404030301010803" pitchFamily="18" charset="0"/>
                </a:rPr>
                <a:t>Buffer 2</a:t>
              </a:r>
            </a:p>
            <a:p>
              <a:pPr algn="ctr" eaLnBrk="1" hangingPunct="1">
                <a:spcBef>
                  <a:spcPct val="20000"/>
                </a:spcBef>
              </a:pPr>
              <a:r>
                <a:rPr lang="en-US" altLang="en-US" sz="1200" b="1">
                  <a:latin typeface="Garamond" panose="02020404030301010803" pitchFamily="18" charset="0"/>
                </a:rPr>
                <a:t>Local Variable 2</a:t>
              </a:r>
            </a:p>
          </p:txBody>
        </p:sp>
        <p:sp>
          <p:nvSpPr>
            <p:cNvPr id="42006" name="Rectangle 7"/>
            <p:cNvSpPr>
              <a:spLocks noChangeArrowheads="1"/>
            </p:cNvSpPr>
            <p:nvPr/>
          </p:nvSpPr>
          <p:spPr bwMode="auto">
            <a:xfrm>
              <a:off x="768" y="1632"/>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1200" b="1">
                  <a:latin typeface="Garamond" panose="02020404030301010803" pitchFamily="18" charset="0"/>
                </a:rPr>
                <a:t>Buffer 1</a:t>
              </a:r>
            </a:p>
            <a:p>
              <a:pPr algn="ctr" eaLnBrk="1" hangingPunct="1">
                <a:spcBef>
                  <a:spcPct val="20000"/>
                </a:spcBef>
              </a:pPr>
              <a:r>
                <a:rPr lang="en-US" altLang="en-US" sz="1200" b="1">
                  <a:latin typeface="Garamond" panose="02020404030301010803" pitchFamily="18" charset="0"/>
                </a:rPr>
                <a:t>Local Variable 1</a:t>
              </a:r>
            </a:p>
          </p:txBody>
        </p:sp>
        <p:sp>
          <p:nvSpPr>
            <p:cNvPr id="42007" name="Rectangle 8"/>
            <p:cNvSpPr>
              <a:spLocks noChangeArrowheads="1"/>
            </p:cNvSpPr>
            <p:nvPr/>
          </p:nvSpPr>
          <p:spPr bwMode="auto">
            <a:xfrm>
              <a:off x="768" y="1872"/>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1200" b="1">
                  <a:latin typeface="Garamond" panose="02020404030301010803" pitchFamily="18" charset="0"/>
                </a:rPr>
                <a:t>Return Pointer</a:t>
              </a:r>
            </a:p>
          </p:txBody>
        </p:sp>
        <p:sp>
          <p:nvSpPr>
            <p:cNvPr id="42008" name="Rectangle 9"/>
            <p:cNvSpPr>
              <a:spLocks noChangeArrowheads="1"/>
            </p:cNvSpPr>
            <p:nvPr/>
          </p:nvSpPr>
          <p:spPr bwMode="auto">
            <a:xfrm>
              <a:off x="768" y="2112"/>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1200" b="1">
                  <a:latin typeface="Garamond" panose="02020404030301010803" pitchFamily="18" charset="0"/>
                </a:rPr>
                <a:t>Function Call </a:t>
              </a:r>
            </a:p>
            <a:p>
              <a:pPr algn="ctr" eaLnBrk="1" hangingPunct="1">
                <a:spcBef>
                  <a:spcPct val="20000"/>
                </a:spcBef>
              </a:pPr>
              <a:r>
                <a:rPr lang="en-US" altLang="en-US" sz="1200" b="1">
                  <a:latin typeface="Garamond" panose="02020404030301010803" pitchFamily="18" charset="0"/>
                </a:rPr>
                <a:t>Arguments</a:t>
              </a:r>
            </a:p>
          </p:txBody>
        </p:sp>
        <p:sp>
          <p:nvSpPr>
            <p:cNvPr id="42009" name="Rectangle 10"/>
            <p:cNvSpPr>
              <a:spLocks noChangeArrowheads="1"/>
            </p:cNvSpPr>
            <p:nvPr/>
          </p:nvSpPr>
          <p:spPr bwMode="auto">
            <a:xfrm>
              <a:off x="768" y="2352"/>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FontTx/>
                <a:buChar char="•"/>
              </a:pPr>
              <a:r>
                <a:rPr lang="en-US" altLang="en-US" b="1">
                  <a:latin typeface="Garamond" panose="02020404030301010803" pitchFamily="18" charset="0"/>
                </a:rPr>
                <a:t> </a:t>
              </a:r>
            </a:p>
          </p:txBody>
        </p:sp>
        <p:sp>
          <p:nvSpPr>
            <p:cNvPr id="42010" name="Line 11"/>
            <p:cNvSpPr>
              <a:spLocks noChangeShapeType="1"/>
            </p:cNvSpPr>
            <p:nvPr/>
          </p:nvSpPr>
          <p:spPr bwMode="auto">
            <a:xfrm>
              <a:off x="1920" y="1008"/>
              <a:ext cx="0" cy="624"/>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1" name="Text Box 12"/>
            <p:cNvSpPr txBox="1">
              <a:spLocks noChangeArrowheads="1"/>
            </p:cNvSpPr>
            <p:nvPr/>
          </p:nvSpPr>
          <p:spPr bwMode="auto">
            <a:xfrm>
              <a:off x="1958" y="1212"/>
              <a:ext cx="56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latin typeface="Garamond" panose="02020404030301010803" pitchFamily="18" charset="0"/>
                </a:rPr>
                <a:t>Fill</a:t>
              </a:r>
            </a:p>
            <a:p>
              <a:pPr eaLnBrk="1" hangingPunct="1">
                <a:spcBef>
                  <a:spcPct val="20000"/>
                </a:spcBef>
              </a:pPr>
              <a:r>
                <a:rPr lang="en-US" altLang="en-US" sz="1400" b="1">
                  <a:latin typeface="Garamond" panose="02020404030301010803" pitchFamily="18" charset="0"/>
                </a:rPr>
                <a:t>Direction</a:t>
              </a:r>
            </a:p>
          </p:txBody>
        </p:sp>
        <p:sp>
          <p:nvSpPr>
            <p:cNvPr id="42012" name="Text Box 13"/>
            <p:cNvSpPr txBox="1">
              <a:spLocks noChangeArrowheads="1"/>
            </p:cNvSpPr>
            <p:nvPr/>
          </p:nvSpPr>
          <p:spPr bwMode="auto">
            <a:xfrm>
              <a:off x="96" y="1126"/>
              <a:ext cx="59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latin typeface="Garamond" panose="02020404030301010803" pitchFamily="18" charset="0"/>
                </a:rPr>
                <a:t>Bottom of</a:t>
              </a:r>
            </a:p>
            <a:p>
              <a:pPr eaLnBrk="1" hangingPunct="1">
                <a:spcBef>
                  <a:spcPct val="20000"/>
                </a:spcBef>
              </a:pPr>
              <a:r>
                <a:rPr lang="en-US" altLang="en-US" sz="1400" b="1">
                  <a:latin typeface="Garamond" panose="02020404030301010803" pitchFamily="18" charset="0"/>
                </a:rPr>
                <a:t>Memory</a:t>
              </a:r>
            </a:p>
          </p:txBody>
        </p:sp>
        <p:sp>
          <p:nvSpPr>
            <p:cNvPr id="42013" name="Text Box 14"/>
            <p:cNvSpPr txBox="1">
              <a:spLocks noChangeArrowheads="1"/>
            </p:cNvSpPr>
            <p:nvPr/>
          </p:nvSpPr>
          <p:spPr bwMode="auto">
            <a:xfrm>
              <a:off x="96" y="2340"/>
              <a:ext cx="517"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latin typeface="Garamond" panose="02020404030301010803" pitchFamily="18" charset="0"/>
                </a:rPr>
                <a:t>Top of</a:t>
              </a:r>
            </a:p>
            <a:p>
              <a:pPr eaLnBrk="1" hangingPunct="1">
                <a:spcBef>
                  <a:spcPct val="20000"/>
                </a:spcBef>
              </a:pPr>
              <a:r>
                <a:rPr lang="en-US" altLang="en-US" sz="1400" b="1">
                  <a:latin typeface="Garamond" panose="02020404030301010803" pitchFamily="18" charset="0"/>
                </a:rPr>
                <a:t>Memory</a:t>
              </a:r>
            </a:p>
          </p:txBody>
        </p:sp>
        <p:sp>
          <p:nvSpPr>
            <p:cNvPr id="42014" name="Text Box 15"/>
            <p:cNvSpPr txBox="1">
              <a:spLocks noChangeArrowheads="1"/>
            </p:cNvSpPr>
            <p:nvPr/>
          </p:nvSpPr>
          <p:spPr bwMode="auto">
            <a:xfrm>
              <a:off x="710" y="2608"/>
              <a:ext cx="10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000" b="1">
                  <a:solidFill>
                    <a:srgbClr val="0000FF"/>
                  </a:solidFill>
                  <a:latin typeface="Garamond" panose="02020404030301010803" pitchFamily="18" charset="0"/>
                </a:rPr>
                <a:t>Normal Stack</a:t>
              </a:r>
            </a:p>
          </p:txBody>
        </p:sp>
      </p:grpSp>
      <p:grpSp>
        <p:nvGrpSpPr>
          <p:cNvPr id="41990" name="Group 30"/>
          <p:cNvGrpSpPr>
            <a:grpSpLocks/>
          </p:cNvGrpSpPr>
          <p:nvPr/>
        </p:nvGrpSpPr>
        <p:grpSpPr bwMode="auto">
          <a:xfrm>
            <a:off x="4648200" y="2743200"/>
            <a:ext cx="3886200" cy="3048000"/>
            <a:chOff x="2928" y="1728"/>
            <a:chExt cx="2448" cy="1920"/>
          </a:xfrm>
        </p:grpSpPr>
        <p:sp>
          <p:nvSpPr>
            <p:cNvPr id="41991" name="Rectangle 17"/>
            <p:cNvSpPr>
              <a:spLocks noChangeArrowheads="1"/>
            </p:cNvSpPr>
            <p:nvPr/>
          </p:nvSpPr>
          <p:spPr bwMode="auto">
            <a:xfrm>
              <a:off x="3600" y="1949"/>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FontTx/>
                <a:buChar char="•"/>
              </a:pPr>
              <a:r>
                <a:rPr lang="en-US" altLang="en-US" b="1">
                  <a:latin typeface="Garamond" panose="02020404030301010803" pitchFamily="18" charset="0"/>
                </a:rPr>
                <a:t> </a:t>
              </a:r>
            </a:p>
          </p:txBody>
        </p:sp>
        <p:sp>
          <p:nvSpPr>
            <p:cNvPr id="41992" name="Rectangle 18"/>
            <p:cNvSpPr>
              <a:spLocks noChangeArrowheads="1"/>
            </p:cNvSpPr>
            <p:nvPr/>
          </p:nvSpPr>
          <p:spPr bwMode="auto">
            <a:xfrm>
              <a:off x="3600" y="2189"/>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1200" b="1">
                  <a:latin typeface="Garamond" panose="02020404030301010803" pitchFamily="18" charset="0"/>
                </a:rPr>
                <a:t>Buffer 2</a:t>
              </a:r>
            </a:p>
            <a:p>
              <a:pPr algn="ctr" eaLnBrk="1" hangingPunct="1">
                <a:spcBef>
                  <a:spcPct val="20000"/>
                </a:spcBef>
              </a:pPr>
              <a:r>
                <a:rPr lang="en-US" altLang="en-US" sz="1200" b="1">
                  <a:latin typeface="Garamond" panose="02020404030301010803" pitchFamily="18" charset="0"/>
                </a:rPr>
                <a:t>Local Variable 2</a:t>
              </a:r>
            </a:p>
          </p:txBody>
        </p:sp>
        <p:sp>
          <p:nvSpPr>
            <p:cNvPr id="41993" name="Rectangle 19"/>
            <p:cNvSpPr>
              <a:spLocks noChangeArrowheads="1"/>
            </p:cNvSpPr>
            <p:nvPr/>
          </p:nvSpPr>
          <p:spPr bwMode="auto">
            <a:xfrm>
              <a:off x="3600" y="2429"/>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1200" b="1">
                  <a:latin typeface="Garamond" panose="02020404030301010803" pitchFamily="18" charset="0"/>
                </a:rPr>
                <a:t>Machine Code:</a:t>
              </a:r>
            </a:p>
            <a:p>
              <a:pPr algn="ctr" eaLnBrk="1" hangingPunct="1">
                <a:spcBef>
                  <a:spcPct val="20000"/>
                </a:spcBef>
              </a:pPr>
              <a:r>
                <a:rPr lang="en-US" altLang="en-US" sz="1200" b="1">
                  <a:latin typeface="Garamond" panose="02020404030301010803" pitchFamily="18" charset="0"/>
                </a:rPr>
                <a:t>execve(/bin/sh)</a:t>
              </a:r>
            </a:p>
          </p:txBody>
        </p:sp>
        <p:sp>
          <p:nvSpPr>
            <p:cNvPr id="41994" name="Rectangle 20"/>
            <p:cNvSpPr>
              <a:spLocks noChangeArrowheads="1"/>
            </p:cNvSpPr>
            <p:nvPr/>
          </p:nvSpPr>
          <p:spPr bwMode="auto">
            <a:xfrm>
              <a:off x="3600" y="2669"/>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1200" b="1">
                  <a:latin typeface="Garamond" panose="02020404030301010803" pitchFamily="18" charset="0"/>
                </a:rPr>
                <a:t>New Pointer to </a:t>
              </a:r>
            </a:p>
            <a:p>
              <a:pPr algn="ctr" eaLnBrk="1" hangingPunct="1">
                <a:spcBef>
                  <a:spcPct val="20000"/>
                </a:spcBef>
              </a:pPr>
              <a:r>
                <a:rPr lang="en-US" altLang="en-US" sz="1200" b="1">
                  <a:latin typeface="Garamond" panose="02020404030301010803" pitchFamily="18" charset="0"/>
                </a:rPr>
                <a:t>Exec Code</a:t>
              </a:r>
            </a:p>
          </p:txBody>
        </p:sp>
        <p:sp>
          <p:nvSpPr>
            <p:cNvPr id="41995" name="Rectangle 21"/>
            <p:cNvSpPr>
              <a:spLocks noChangeArrowheads="1"/>
            </p:cNvSpPr>
            <p:nvPr/>
          </p:nvSpPr>
          <p:spPr bwMode="auto">
            <a:xfrm>
              <a:off x="3600" y="2909"/>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1200" b="1">
                  <a:latin typeface="Garamond" panose="02020404030301010803" pitchFamily="18" charset="0"/>
                </a:rPr>
                <a:t>Function Call </a:t>
              </a:r>
            </a:p>
            <a:p>
              <a:pPr algn="ctr" eaLnBrk="1" hangingPunct="1">
                <a:spcBef>
                  <a:spcPct val="20000"/>
                </a:spcBef>
              </a:pPr>
              <a:r>
                <a:rPr lang="en-US" altLang="en-US" sz="1200" b="1">
                  <a:latin typeface="Garamond" panose="02020404030301010803" pitchFamily="18" charset="0"/>
                </a:rPr>
                <a:t>Arguments</a:t>
              </a:r>
            </a:p>
          </p:txBody>
        </p:sp>
        <p:sp>
          <p:nvSpPr>
            <p:cNvPr id="41996" name="Rectangle 22"/>
            <p:cNvSpPr>
              <a:spLocks noChangeArrowheads="1"/>
            </p:cNvSpPr>
            <p:nvPr/>
          </p:nvSpPr>
          <p:spPr bwMode="auto">
            <a:xfrm>
              <a:off x="3600" y="3149"/>
              <a:ext cx="1008" cy="24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FontTx/>
                <a:buChar char="•"/>
              </a:pPr>
              <a:r>
                <a:rPr lang="en-US" altLang="en-US" b="1">
                  <a:latin typeface="Garamond" panose="02020404030301010803" pitchFamily="18" charset="0"/>
                </a:rPr>
                <a:t> </a:t>
              </a:r>
            </a:p>
          </p:txBody>
        </p:sp>
        <p:sp>
          <p:nvSpPr>
            <p:cNvPr id="41997" name="Line 23"/>
            <p:cNvSpPr>
              <a:spLocks noChangeShapeType="1"/>
            </p:cNvSpPr>
            <p:nvPr/>
          </p:nvSpPr>
          <p:spPr bwMode="auto">
            <a:xfrm>
              <a:off x="4752" y="1728"/>
              <a:ext cx="1" cy="624"/>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8" name="Text Box 24"/>
            <p:cNvSpPr txBox="1">
              <a:spLocks noChangeArrowheads="1"/>
            </p:cNvSpPr>
            <p:nvPr/>
          </p:nvSpPr>
          <p:spPr bwMode="auto">
            <a:xfrm>
              <a:off x="4790" y="1865"/>
              <a:ext cx="56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latin typeface="Garamond" panose="02020404030301010803" pitchFamily="18" charset="0"/>
                </a:rPr>
                <a:t>Fill</a:t>
              </a:r>
            </a:p>
            <a:p>
              <a:pPr eaLnBrk="1" hangingPunct="1">
                <a:spcBef>
                  <a:spcPct val="20000"/>
                </a:spcBef>
              </a:pPr>
              <a:r>
                <a:rPr lang="en-US" altLang="en-US" sz="1400" b="1">
                  <a:latin typeface="Garamond" panose="02020404030301010803" pitchFamily="18" charset="0"/>
                </a:rPr>
                <a:t>Direction</a:t>
              </a:r>
            </a:p>
          </p:txBody>
        </p:sp>
        <p:sp>
          <p:nvSpPr>
            <p:cNvPr id="41999" name="Text Box 25"/>
            <p:cNvSpPr txBox="1">
              <a:spLocks noChangeArrowheads="1"/>
            </p:cNvSpPr>
            <p:nvPr/>
          </p:nvSpPr>
          <p:spPr bwMode="auto">
            <a:xfrm>
              <a:off x="2928" y="1906"/>
              <a:ext cx="59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latin typeface="Garamond" panose="02020404030301010803" pitchFamily="18" charset="0"/>
                </a:rPr>
                <a:t>Bottom of</a:t>
              </a:r>
            </a:p>
            <a:p>
              <a:pPr eaLnBrk="1" hangingPunct="1">
                <a:spcBef>
                  <a:spcPct val="20000"/>
                </a:spcBef>
              </a:pPr>
              <a:r>
                <a:rPr lang="en-US" altLang="en-US" sz="1400" b="1">
                  <a:latin typeface="Garamond" panose="02020404030301010803" pitchFamily="18" charset="0"/>
                </a:rPr>
                <a:t>Memory</a:t>
              </a:r>
            </a:p>
          </p:txBody>
        </p:sp>
        <p:sp>
          <p:nvSpPr>
            <p:cNvPr id="42000" name="Text Box 26"/>
            <p:cNvSpPr txBox="1">
              <a:spLocks noChangeArrowheads="1"/>
            </p:cNvSpPr>
            <p:nvPr/>
          </p:nvSpPr>
          <p:spPr bwMode="auto">
            <a:xfrm>
              <a:off x="2928" y="3137"/>
              <a:ext cx="517"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latin typeface="Garamond" panose="02020404030301010803" pitchFamily="18" charset="0"/>
                </a:rPr>
                <a:t>Top of</a:t>
              </a:r>
            </a:p>
            <a:p>
              <a:pPr eaLnBrk="1" hangingPunct="1">
                <a:spcBef>
                  <a:spcPct val="20000"/>
                </a:spcBef>
              </a:pPr>
              <a:r>
                <a:rPr lang="en-US" altLang="en-US" sz="1400" b="1">
                  <a:latin typeface="Garamond" panose="02020404030301010803" pitchFamily="18" charset="0"/>
                </a:rPr>
                <a:t>Memory</a:t>
              </a:r>
            </a:p>
          </p:txBody>
        </p:sp>
        <p:sp>
          <p:nvSpPr>
            <p:cNvPr id="42001" name="Text Box 27"/>
            <p:cNvSpPr txBox="1">
              <a:spLocks noChangeArrowheads="1"/>
            </p:cNvSpPr>
            <p:nvPr/>
          </p:nvSpPr>
          <p:spPr bwMode="auto">
            <a:xfrm>
              <a:off x="3445" y="3398"/>
              <a:ext cx="11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000" b="1">
                  <a:solidFill>
                    <a:srgbClr val="0000FF"/>
                  </a:solidFill>
                  <a:latin typeface="Garamond" panose="02020404030301010803" pitchFamily="18" charset="0"/>
                </a:rPr>
                <a:t>Smashed Stack</a:t>
              </a:r>
            </a:p>
          </p:txBody>
        </p:sp>
        <p:sp>
          <p:nvSpPr>
            <p:cNvPr id="42002" name="Text Box 28"/>
            <p:cNvSpPr txBox="1">
              <a:spLocks noChangeArrowheads="1"/>
            </p:cNvSpPr>
            <p:nvPr/>
          </p:nvSpPr>
          <p:spPr bwMode="auto">
            <a:xfrm>
              <a:off x="4608" y="265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200" b="1">
                  <a:latin typeface="Garamond" panose="02020404030301010803" pitchFamily="18" charset="0"/>
                </a:rPr>
                <a:t>Return Pointer Overwritten</a:t>
              </a:r>
            </a:p>
          </p:txBody>
        </p:sp>
        <p:sp>
          <p:nvSpPr>
            <p:cNvPr id="42003" name="Text Box 29"/>
            <p:cNvSpPr txBox="1">
              <a:spLocks noChangeArrowheads="1"/>
            </p:cNvSpPr>
            <p:nvPr/>
          </p:nvSpPr>
          <p:spPr bwMode="auto">
            <a:xfrm>
              <a:off x="4608" y="238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200" b="1">
                  <a:latin typeface="Garamond" panose="02020404030301010803" pitchFamily="18" charset="0"/>
                </a:rPr>
                <a:t>Buffer 1 Space Overwritten</a:t>
              </a:r>
            </a:p>
          </p:txBody>
        </p:sp>
      </p:grpSp>
    </p:spTree>
    <p:extLst>
      <p:ext uri="{BB962C8B-B14F-4D97-AF65-F5344CB8AC3E}">
        <p14:creationId xmlns:p14="http://schemas.microsoft.com/office/powerpoint/2010/main" val="3770713372"/>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idx="1"/>
          </p:nvPr>
        </p:nvSpPr>
        <p:spPr>
          <a:xfrm>
            <a:off x="685800" y="1295400"/>
            <a:ext cx="8229600" cy="4800600"/>
          </a:xfrm>
        </p:spPr>
        <p:txBody>
          <a:bodyPr>
            <a:normAutofit lnSpcReduction="10000"/>
          </a:bodyPr>
          <a:lstStyle/>
          <a:p>
            <a:pPr marL="609600" indent="-609600" eaLnBrk="1" hangingPunct="1">
              <a:lnSpc>
                <a:spcPct val="90000"/>
              </a:lnSpc>
            </a:pPr>
            <a:r>
              <a:rPr lang="en-US" altLang="zh-CN" sz="2800" dirty="0" smtClean="0">
                <a:ea typeface="SimSun" panose="02010600030101010101" pitchFamily="2" charset="-122"/>
              </a:rPr>
              <a:t>Definition: </a:t>
            </a:r>
          </a:p>
          <a:p>
            <a:pPr marL="1100138" lvl="1" indent="-533400" eaLnBrk="1" hangingPunct="1">
              <a:lnSpc>
                <a:spcPct val="90000"/>
              </a:lnSpc>
            </a:pPr>
            <a:r>
              <a:rPr lang="en-US" altLang="en-US" sz="2400" dirty="0" smtClean="0">
                <a:solidFill>
                  <a:srgbClr val="7030A0"/>
                </a:solidFill>
                <a:ea typeface="SimSun" panose="02010600030101010101" pitchFamily="2" charset="-122"/>
              </a:rPr>
              <a:t>Attack through which a person can render a system unusable or significantly slow down the system for legitimate users by overloading the system so that no one else can use it.</a:t>
            </a:r>
          </a:p>
          <a:p>
            <a:pPr marL="609600" indent="-609600" eaLnBrk="1" hangingPunct="1">
              <a:lnSpc>
                <a:spcPct val="90000"/>
              </a:lnSpc>
            </a:pPr>
            <a:r>
              <a:rPr lang="en-US" altLang="zh-CN" sz="2800" dirty="0" smtClean="0">
                <a:ea typeface="SimSun" panose="02010600030101010101" pitchFamily="2" charset="-122"/>
              </a:rPr>
              <a:t>Typical Behaviors: </a:t>
            </a:r>
          </a:p>
          <a:p>
            <a:pPr marL="1100138" lvl="1" indent="-533400" eaLnBrk="1" hangingPunct="1">
              <a:lnSpc>
                <a:spcPct val="90000"/>
              </a:lnSpc>
            </a:pPr>
            <a:r>
              <a:rPr lang="en-US" altLang="en-US" sz="2400" dirty="0" smtClean="0">
                <a:solidFill>
                  <a:srgbClr val="FF0000"/>
                </a:solidFill>
                <a:ea typeface="SimSun" panose="02010600030101010101" pitchFamily="2" charset="-122"/>
              </a:rPr>
              <a:t>Crashing the system or network</a:t>
            </a:r>
            <a:r>
              <a:rPr lang="en-US" altLang="en-US" sz="2400" dirty="0" smtClean="0">
                <a:ea typeface="SimSun" panose="02010600030101010101" pitchFamily="2" charset="-122"/>
              </a:rPr>
              <a:t>: Send the victim data or packets which will cause  system to crash or reboot.</a:t>
            </a:r>
          </a:p>
          <a:p>
            <a:pPr marL="1100138" lvl="1" indent="-533400" eaLnBrk="1" hangingPunct="1">
              <a:lnSpc>
                <a:spcPct val="90000"/>
              </a:lnSpc>
            </a:pPr>
            <a:r>
              <a:rPr lang="en-US" altLang="en-US" sz="2400" dirty="0" smtClean="0">
                <a:solidFill>
                  <a:srgbClr val="7030A0"/>
                </a:solidFill>
                <a:ea typeface="SimSun" panose="02010600030101010101" pitchFamily="2" charset="-122"/>
              </a:rPr>
              <a:t>Exhausting the resources by flooding the system or network with information. Since all resources are exhausted others are denied access to the resources </a:t>
            </a:r>
          </a:p>
          <a:p>
            <a:pPr marL="1100138" lvl="1" indent="-533400" eaLnBrk="1" hangingPunct="1">
              <a:lnSpc>
                <a:spcPct val="90000"/>
              </a:lnSpc>
            </a:pPr>
            <a:r>
              <a:rPr lang="en-US" altLang="en-US" sz="2400" dirty="0" smtClean="0">
                <a:ea typeface="SimSun" panose="02010600030101010101" pitchFamily="2" charset="-122"/>
              </a:rPr>
              <a:t>Distributed DOS attacks are coordinated denial of service attacks involving several people and/or machines to launch attacks</a:t>
            </a:r>
            <a:endParaRPr lang="en-US" altLang="zh-CN" sz="2400" dirty="0" smtClean="0">
              <a:ea typeface="SimSun" panose="02010600030101010101" pitchFamily="2" charset="-122"/>
            </a:endParaRPr>
          </a:p>
        </p:txBody>
      </p:sp>
      <p:sp>
        <p:nvSpPr>
          <p:cNvPr id="440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F670C9F-11B2-42A9-9C3B-6C43236F86D9}" type="slidenum">
              <a:rPr lang="zh-CN" altLang="en-US" sz="1400"/>
              <a:pPr eaLnBrk="1" hangingPunct="1"/>
              <a:t>26</a:t>
            </a:fld>
            <a:endParaRPr lang="en-US" altLang="zh-CN" sz="1400"/>
          </a:p>
        </p:txBody>
      </p:sp>
      <p:sp>
        <p:nvSpPr>
          <p:cNvPr id="44036"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Attacks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Denial of Service (DOS)</a:t>
            </a:r>
          </a:p>
        </p:txBody>
      </p:sp>
    </p:spTree>
    <p:extLst>
      <p:ext uri="{BB962C8B-B14F-4D97-AF65-F5344CB8AC3E}">
        <p14:creationId xmlns:p14="http://schemas.microsoft.com/office/powerpoint/2010/main" val="1808992969"/>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idx="1"/>
          </p:nvPr>
        </p:nvSpPr>
        <p:spPr>
          <a:xfrm>
            <a:off x="304800" y="1295400"/>
            <a:ext cx="8610600" cy="5029200"/>
          </a:xfrm>
        </p:spPr>
        <p:txBody>
          <a:bodyPr>
            <a:normAutofit fontScale="85000" lnSpcReduction="10000"/>
          </a:bodyPr>
          <a:lstStyle/>
          <a:p>
            <a:pPr marL="533400" indent="-533400" eaLnBrk="1" hangingPunct="1"/>
            <a:r>
              <a:rPr lang="en-US" altLang="en-US" sz="2000" b="1" dirty="0" smtClean="0">
                <a:ea typeface="SimSun" panose="02010600030101010101" pitchFamily="2" charset="-122"/>
              </a:rPr>
              <a:t>Ping of Death</a:t>
            </a:r>
            <a:r>
              <a:rPr lang="en-US" altLang="en-US" sz="2000" dirty="0" smtClean="0">
                <a:ea typeface="SimSun" panose="02010600030101010101" pitchFamily="2" charset="-122"/>
              </a:rPr>
              <a:t>: </a:t>
            </a:r>
            <a:r>
              <a:rPr lang="en-US" sz="1800" dirty="0"/>
              <a:t>is a type of denial of service (</a:t>
            </a:r>
            <a:r>
              <a:rPr lang="en-US" sz="1800" dirty="0" err="1"/>
              <a:t>DoS</a:t>
            </a:r>
            <a:r>
              <a:rPr lang="en-US" sz="1800" dirty="0"/>
              <a:t>) </a:t>
            </a:r>
            <a:r>
              <a:rPr lang="en-US" sz="1800" i="1" dirty="0"/>
              <a:t>attack</a:t>
            </a:r>
            <a:r>
              <a:rPr lang="en-US" sz="1800" dirty="0"/>
              <a:t> in which an attacker attempts to crash, destabilize, or freeze the targeted computer or service.</a:t>
            </a:r>
            <a:endParaRPr lang="en-US" altLang="en-US" sz="2000" dirty="0" smtClean="0">
              <a:ea typeface="SimSun" panose="02010600030101010101" pitchFamily="2" charset="-122"/>
            </a:endParaRPr>
          </a:p>
          <a:p>
            <a:pPr marL="533400" indent="-533400" eaLnBrk="1" hangingPunct="1"/>
            <a:r>
              <a:rPr lang="en-US" altLang="en-US" sz="2000" b="1" dirty="0" err="1" smtClean="0">
                <a:ea typeface="SimSun" panose="02010600030101010101" pitchFamily="2" charset="-122"/>
              </a:rPr>
              <a:t>SSPing</a:t>
            </a:r>
            <a:r>
              <a:rPr lang="en-US" altLang="en-US" sz="2000" dirty="0" smtClean="0">
                <a:ea typeface="SimSun" panose="02010600030101010101" pitchFamily="2" charset="-122"/>
              </a:rPr>
              <a:t>: </a:t>
            </a:r>
            <a:r>
              <a:rPr lang="en-US" sz="2000" dirty="0"/>
              <a:t>Denial of Service attack that involves sending a series of highly fragmented, oversized ICMP data packets.</a:t>
            </a:r>
            <a:endParaRPr lang="en-US" altLang="en-US" sz="2000" dirty="0" smtClean="0">
              <a:ea typeface="SimSun" panose="02010600030101010101" pitchFamily="2" charset="-122"/>
            </a:endParaRPr>
          </a:p>
          <a:p>
            <a:pPr marL="533400" indent="-533400" eaLnBrk="1" hangingPunct="1"/>
            <a:r>
              <a:rPr lang="en-US" altLang="en-US" sz="2000" b="1" dirty="0" smtClean="0">
                <a:ea typeface="SimSun" panose="02010600030101010101" pitchFamily="2" charset="-122"/>
              </a:rPr>
              <a:t>Land</a:t>
            </a:r>
            <a:r>
              <a:rPr lang="en-US" altLang="en-US" sz="2000" dirty="0" smtClean="0">
                <a:ea typeface="SimSun" panose="02010600030101010101" pitchFamily="2" charset="-122"/>
              </a:rPr>
              <a:t>: </a:t>
            </a:r>
            <a:r>
              <a:rPr lang="en-US" sz="2000" dirty="0"/>
              <a:t>A </a:t>
            </a:r>
            <a:r>
              <a:rPr lang="en-US" sz="2000" b="1" dirty="0"/>
              <a:t>LAND Attack</a:t>
            </a:r>
            <a:r>
              <a:rPr lang="en-US" sz="2000" dirty="0"/>
              <a:t> is a Layer 4 Denial of Service (</a:t>
            </a:r>
            <a:r>
              <a:rPr lang="en-US" sz="2000" dirty="0" err="1"/>
              <a:t>DoS</a:t>
            </a:r>
            <a:r>
              <a:rPr lang="en-US" sz="2000" dirty="0"/>
              <a:t>) </a:t>
            </a:r>
            <a:r>
              <a:rPr lang="en-US" sz="2000" b="1" dirty="0"/>
              <a:t>attack</a:t>
            </a:r>
            <a:r>
              <a:rPr lang="en-US" sz="2000" dirty="0"/>
              <a:t> in which, the attacker sets the source and destination information of a TCP segment to be the same. A vulnerable machine will crash or freeze due to the packet being repeatedly processed by the TCP stack.</a:t>
            </a:r>
            <a:endParaRPr lang="en-US" altLang="en-US" sz="2000" dirty="0" smtClean="0">
              <a:ea typeface="SimSun" panose="02010600030101010101" pitchFamily="2" charset="-122"/>
            </a:endParaRPr>
          </a:p>
          <a:p>
            <a:pPr marL="533400" indent="-533400" eaLnBrk="1" hangingPunct="1"/>
            <a:r>
              <a:rPr lang="en-US" altLang="en-US" sz="2000" b="1" dirty="0" smtClean="0">
                <a:ea typeface="SimSun" panose="02010600030101010101" pitchFamily="2" charset="-122"/>
              </a:rPr>
              <a:t>Smurf</a:t>
            </a:r>
            <a:r>
              <a:rPr lang="en-US" altLang="en-US" sz="2000" dirty="0" smtClean="0">
                <a:ea typeface="SimSun" panose="02010600030101010101" pitchFamily="2" charset="-122"/>
              </a:rPr>
              <a:t>: </a:t>
            </a:r>
            <a:r>
              <a:rPr lang="en-US" sz="2000" dirty="0"/>
              <a:t>The </a:t>
            </a:r>
            <a:r>
              <a:rPr lang="en-US" sz="2000" b="1" dirty="0"/>
              <a:t>Smurf attack</a:t>
            </a:r>
            <a:r>
              <a:rPr lang="en-US" sz="2000" dirty="0"/>
              <a:t> is a distributed denial-of-service </a:t>
            </a:r>
            <a:r>
              <a:rPr lang="en-US" sz="2000" b="1" dirty="0"/>
              <a:t>attack</a:t>
            </a:r>
            <a:r>
              <a:rPr lang="en-US" sz="2000" dirty="0"/>
              <a:t> in which large numbers of Internet Control Message Protocol (ICMP) packets with the intended victim's spoofed source IP are broadcast to a computer network using an IP broadcast address</a:t>
            </a:r>
            <a:endParaRPr lang="en-US" altLang="en-US" sz="2000" dirty="0" smtClean="0">
              <a:ea typeface="SimSun" panose="02010600030101010101" pitchFamily="2" charset="-122"/>
            </a:endParaRPr>
          </a:p>
          <a:p>
            <a:pPr marL="533400" indent="-533400" eaLnBrk="1" hangingPunct="1"/>
            <a:r>
              <a:rPr lang="en-US" altLang="en-US" sz="2000" b="1" dirty="0" smtClean="0">
                <a:ea typeface="SimSun" panose="02010600030101010101" pitchFamily="2" charset="-122"/>
              </a:rPr>
              <a:t>SYN Flood</a:t>
            </a:r>
            <a:r>
              <a:rPr lang="en-US" altLang="en-US" sz="2000" dirty="0" smtClean="0">
                <a:ea typeface="SimSun" panose="02010600030101010101" pitchFamily="2" charset="-122"/>
              </a:rPr>
              <a:t>: </a:t>
            </a:r>
            <a:r>
              <a:rPr lang="en-US" sz="1800" dirty="0"/>
              <a:t>A </a:t>
            </a:r>
            <a:r>
              <a:rPr lang="en-US" sz="1800" b="1" dirty="0"/>
              <a:t>SYN flood</a:t>
            </a:r>
            <a:r>
              <a:rPr lang="en-US" sz="1800" dirty="0"/>
              <a:t> is a form of denial-of-service </a:t>
            </a:r>
            <a:r>
              <a:rPr lang="en-US" sz="1800" b="1" dirty="0"/>
              <a:t>attack</a:t>
            </a:r>
            <a:r>
              <a:rPr lang="en-US" sz="1800" dirty="0"/>
              <a:t> in which an attacker sends a succession of </a:t>
            </a:r>
            <a:r>
              <a:rPr lang="en-US" sz="1800" b="1" dirty="0"/>
              <a:t>SYN</a:t>
            </a:r>
            <a:r>
              <a:rPr lang="en-US" sz="1800" dirty="0"/>
              <a:t> requests to a target's system in an attempt to consume enough server resources</a:t>
            </a:r>
            <a:endParaRPr lang="en-US" altLang="en-US" sz="2000" dirty="0" smtClean="0">
              <a:ea typeface="SimSun" panose="02010600030101010101" pitchFamily="2" charset="-122"/>
            </a:endParaRPr>
          </a:p>
          <a:p>
            <a:pPr marL="533400" indent="-533400" eaLnBrk="1" hangingPunct="1"/>
            <a:r>
              <a:rPr lang="en-US" altLang="en-US" sz="2000" b="1" dirty="0" smtClean="0">
                <a:ea typeface="SimSun" panose="02010600030101010101" pitchFamily="2" charset="-122"/>
              </a:rPr>
              <a:t>CPU Hog</a:t>
            </a:r>
            <a:r>
              <a:rPr lang="en-US" altLang="en-US" sz="2000" dirty="0" smtClean="0">
                <a:ea typeface="SimSun" panose="02010600030101010101" pitchFamily="2" charset="-122"/>
              </a:rPr>
              <a:t>: </a:t>
            </a:r>
            <a:r>
              <a:rPr lang="en-US" sz="1800" dirty="0"/>
              <a:t>creates a do-nothing loop that causes the CPU to stay at 100% utilization, then sets itself to the highest priority on the processor scheduler</a:t>
            </a:r>
            <a:endParaRPr lang="en-US" altLang="en-US" sz="2000" dirty="0" smtClean="0">
              <a:ea typeface="SimSun" panose="02010600030101010101" pitchFamily="2" charset="-122"/>
            </a:endParaRPr>
          </a:p>
          <a:p>
            <a:pPr marL="533400" indent="-533400" eaLnBrk="1" hangingPunct="1"/>
            <a:r>
              <a:rPr lang="en-US" altLang="en-US" sz="2000" b="1" dirty="0" smtClean="0">
                <a:ea typeface="SimSun" panose="02010600030101010101" pitchFamily="2" charset="-122"/>
              </a:rPr>
              <a:t>RPC Locator</a:t>
            </a:r>
            <a:r>
              <a:rPr lang="en-US" altLang="en-US" sz="2000" dirty="0" smtClean="0">
                <a:ea typeface="SimSun" panose="02010600030101010101" pitchFamily="2" charset="-122"/>
              </a:rPr>
              <a:t>: </a:t>
            </a:r>
            <a:r>
              <a:rPr lang="en-US" sz="1800" dirty="0"/>
              <a:t>Remote Procedure Call (RPC) Locator service manages the RPC name service database</a:t>
            </a:r>
            <a:endParaRPr lang="en-US" altLang="en-US" sz="2000" dirty="0" smtClean="0">
              <a:ea typeface="SimSun" panose="02010600030101010101" pitchFamily="2" charset="-122"/>
            </a:endParaRPr>
          </a:p>
          <a:p>
            <a:pPr marL="533400" indent="-533400" eaLnBrk="1" hangingPunct="1"/>
            <a:r>
              <a:rPr lang="en-US" altLang="en-US" sz="2000" b="1" dirty="0" smtClean="0">
                <a:ea typeface="SimSun" panose="02010600030101010101" pitchFamily="2" charset="-122"/>
              </a:rPr>
              <a:t>Jolt2</a:t>
            </a:r>
            <a:r>
              <a:rPr lang="en-US" altLang="en-US" sz="2000" dirty="0" smtClean="0">
                <a:ea typeface="SimSun" panose="02010600030101010101" pitchFamily="2" charset="-122"/>
              </a:rPr>
              <a:t>: </a:t>
            </a:r>
            <a:r>
              <a:rPr lang="en-US" sz="1800" dirty="0"/>
              <a:t>cause a Denial of Service attack against Windows based machines – the attack causes the target machine to consume 100% of the CPU time on processing of illegal </a:t>
            </a:r>
            <a:r>
              <a:rPr lang="en-US" sz="1800" dirty="0" smtClean="0"/>
              <a:t>packets</a:t>
            </a:r>
            <a:endParaRPr lang="en-US" altLang="en-US" sz="2000" dirty="0" smtClean="0">
              <a:ea typeface="SimSun" panose="02010600030101010101" pitchFamily="2" charset="-122"/>
            </a:endParaRPr>
          </a:p>
        </p:txBody>
      </p:sp>
      <p:sp>
        <p:nvSpPr>
          <p:cNvPr id="450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9A245D-E7F4-4FFA-AAAA-7FEC5BE0F411}" type="slidenum">
              <a:rPr lang="zh-CN" altLang="en-US" sz="1400"/>
              <a:pPr eaLnBrk="1" hangingPunct="1"/>
              <a:t>27</a:t>
            </a:fld>
            <a:endParaRPr lang="en-US" altLang="zh-CN" sz="1400"/>
          </a:p>
        </p:txBody>
      </p:sp>
      <p:sp>
        <p:nvSpPr>
          <p:cNvPr id="45060"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Attacks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Denial of Service: Popular Programs</a:t>
            </a:r>
          </a:p>
        </p:txBody>
      </p:sp>
    </p:spTree>
    <p:extLst>
      <p:ext uri="{BB962C8B-B14F-4D97-AF65-F5344CB8AC3E}">
        <p14:creationId xmlns:p14="http://schemas.microsoft.com/office/powerpoint/2010/main" val="2682857281"/>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idx="1"/>
          </p:nvPr>
        </p:nvSpPr>
        <p:spPr>
          <a:xfrm>
            <a:off x="685800" y="1295400"/>
            <a:ext cx="8229600" cy="4953000"/>
          </a:xfrm>
        </p:spPr>
        <p:txBody>
          <a:bodyPr>
            <a:normAutofit fontScale="92500" lnSpcReduction="10000"/>
          </a:bodyPr>
          <a:lstStyle/>
          <a:p>
            <a:pPr marL="533400" indent="-533400" eaLnBrk="1" hangingPunct="1">
              <a:lnSpc>
                <a:spcPct val="80000"/>
              </a:lnSpc>
            </a:pPr>
            <a:r>
              <a:rPr lang="en-US" altLang="zh-CN" sz="2000" dirty="0" smtClean="0">
                <a:ea typeface="SimSun" panose="02010600030101010101" pitchFamily="2" charset="-122"/>
              </a:rPr>
              <a:t>Definition: </a:t>
            </a:r>
          </a:p>
          <a:p>
            <a:pPr marL="1023938" lvl="1" indent="-457200" eaLnBrk="1" hangingPunct="1">
              <a:lnSpc>
                <a:spcPct val="80000"/>
              </a:lnSpc>
            </a:pPr>
            <a:r>
              <a:rPr lang="en-US" altLang="zh-CN" sz="1800" dirty="0" smtClean="0">
                <a:ea typeface="SimSun" panose="02010600030101010101" pitchFamily="2" charset="-122"/>
              </a:rPr>
              <a:t>Attempts to get “under” a security system by accessing very low-level system functions (e.g., device drivers, OS kernels)</a:t>
            </a:r>
          </a:p>
          <a:p>
            <a:pPr marL="533400" indent="-533400" eaLnBrk="1" hangingPunct="1">
              <a:lnSpc>
                <a:spcPct val="80000"/>
              </a:lnSpc>
            </a:pPr>
            <a:r>
              <a:rPr lang="en-US" altLang="zh-CN" sz="2000" dirty="0" smtClean="0">
                <a:ea typeface="SimSun" panose="02010600030101010101" pitchFamily="2" charset="-122"/>
              </a:rPr>
              <a:t>Typical Behaviors: </a:t>
            </a:r>
          </a:p>
          <a:p>
            <a:pPr marL="1023938" lvl="1" indent="-457200" eaLnBrk="1" hangingPunct="1">
              <a:lnSpc>
                <a:spcPct val="80000"/>
              </a:lnSpc>
            </a:pPr>
            <a:r>
              <a:rPr lang="en-US" altLang="zh-CN" sz="1800" dirty="0" smtClean="0">
                <a:ea typeface="SimSun" panose="02010600030101010101" pitchFamily="2" charset="-122"/>
              </a:rPr>
              <a:t>Behaviors such as unexpected disk accesses, unexplained device failure, halted security software, etc.</a:t>
            </a:r>
          </a:p>
          <a:p>
            <a:pPr marL="533400" indent="-533400" eaLnBrk="1" hangingPunct="1">
              <a:lnSpc>
                <a:spcPct val="80000"/>
              </a:lnSpc>
            </a:pPr>
            <a:r>
              <a:rPr lang="en-US" altLang="zh-CN" sz="2000" dirty="0" smtClean="0">
                <a:ea typeface="SimSun" panose="02010600030101010101" pitchFamily="2" charset="-122"/>
              </a:rPr>
              <a:t>Vulnerabilities: </a:t>
            </a:r>
          </a:p>
          <a:p>
            <a:pPr marL="1023938" lvl="1" indent="-457200" eaLnBrk="1" hangingPunct="1">
              <a:lnSpc>
                <a:spcPct val="80000"/>
              </a:lnSpc>
            </a:pPr>
            <a:r>
              <a:rPr lang="en-US" altLang="zh-CN" sz="1800" dirty="0" smtClean="0">
                <a:ea typeface="SimSun" panose="02010600030101010101" pitchFamily="2" charset="-122"/>
              </a:rPr>
              <a:t>Tunneling attacks often occur by creating system emergencies to cause system re-loading or initialization.</a:t>
            </a:r>
          </a:p>
          <a:p>
            <a:pPr marL="533400" indent="-533400" eaLnBrk="1" hangingPunct="1">
              <a:lnSpc>
                <a:spcPct val="80000"/>
              </a:lnSpc>
            </a:pPr>
            <a:r>
              <a:rPr lang="en-US" altLang="zh-CN" sz="2000" dirty="0" smtClean="0">
                <a:ea typeface="SimSun" panose="02010600030101010101" pitchFamily="2" charset="-122"/>
              </a:rPr>
              <a:t>Prevention: </a:t>
            </a:r>
          </a:p>
          <a:p>
            <a:pPr marL="1023938" lvl="1" indent="-457200" eaLnBrk="1" hangingPunct="1">
              <a:lnSpc>
                <a:spcPct val="80000"/>
              </a:lnSpc>
            </a:pPr>
            <a:r>
              <a:rPr lang="en-US" altLang="zh-CN" sz="1800" dirty="0" smtClean="0">
                <a:ea typeface="SimSun" panose="02010600030101010101" pitchFamily="2" charset="-122"/>
              </a:rPr>
              <a:t>Design security and audit capabilities into even the lowest level software, such as device drivers, shared libraries, etc.</a:t>
            </a:r>
          </a:p>
          <a:p>
            <a:pPr marL="533400" indent="-533400" eaLnBrk="1" hangingPunct="1">
              <a:lnSpc>
                <a:spcPct val="80000"/>
              </a:lnSpc>
            </a:pPr>
            <a:r>
              <a:rPr lang="en-US" altLang="zh-CN" sz="2000" dirty="0" smtClean="0">
                <a:ea typeface="SimSun" panose="02010600030101010101" pitchFamily="2" charset="-122"/>
              </a:rPr>
              <a:t>Detection: </a:t>
            </a:r>
          </a:p>
          <a:p>
            <a:pPr marL="1023938" lvl="1" indent="-457200" eaLnBrk="1" hangingPunct="1">
              <a:lnSpc>
                <a:spcPct val="80000"/>
              </a:lnSpc>
            </a:pPr>
            <a:r>
              <a:rPr lang="en-US" altLang="zh-CN" sz="1800" dirty="0" smtClean="0">
                <a:ea typeface="SimSun" panose="02010600030101010101" pitchFamily="2" charset="-122"/>
              </a:rPr>
              <a:t>Changes in date/time stamps for low-level system files or changes in sector/block counts for device drivers</a:t>
            </a:r>
          </a:p>
          <a:p>
            <a:pPr marL="533400" indent="-533400" eaLnBrk="1" hangingPunct="1">
              <a:lnSpc>
                <a:spcPct val="80000"/>
              </a:lnSpc>
            </a:pPr>
            <a:r>
              <a:rPr lang="en-US" altLang="zh-CN" sz="2000" dirty="0" smtClean="0">
                <a:ea typeface="SimSun" panose="02010600030101010101" pitchFamily="2" charset="-122"/>
              </a:rPr>
              <a:t>Countermeasures: </a:t>
            </a:r>
          </a:p>
          <a:p>
            <a:pPr marL="1023938" lvl="1" indent="-457200" eaLnBrk="1" hangingPunct="1">
              <a:lnSpc>
                <a:spcPct val="80000"/>
              </a:lnSpc>
            </a:pPr>
            <a:r>
              <a:rPr lang="en-US" altLang="zh-CN" sz="1800" dirty="0" smtClean="0">
                <a:ea typeface="SimSun" panose="02010600030101010101" pitchFamily="2" charset="-122"/>
              </a:rPr>
              <a:t>Patch or replace compromised drivers to prevent access</a:t>
            </a:r>
          </a:p>
          <a:p>
            <a:pPr marL="1023938" lvl="1" indent="-457200" eaLnBrk="1" hangingPunct="1">
              <a:lnSpc>
                <a:spcPct val="80000"/>
              </a:lnSpc>
            </a:pPr>
            <a:r>
              <a:rPr lang="en-US" altLang="zh-CN" sz="1800" dirty="0" smtClean="0">
                <a:ea typeface="SimSun" panose="02010600030101010101" pitchFamily="2" charset="-122"/>
              </a:rPr>
              <a:t>Monitor suspected access points to attempt trace back.</a:t>
            </a:r>
          </a:p>
        </p:txBody>
      </p:sp>
      <p:sp>
        <p:nvSpPr>
          <p:cNvPr id="460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F29B2D5-C3FE-4C77-A07C-1D2639A046EA}" type="slidenum">
              <a:rPr lang="zh-CN" altLang="en-US" sz="1400"/>
              <a:pPr eaLnBrk="1" hangingPunct="1"/>
              <a:t>28</a:t>
            </a:fld>
            <a:endParaRPr lang="en-US" altLang="zh-CN" sz="1400"/>
          </a:p>
        </p:txBody>
      </p:sp>
      <p:sp>
        <p:nvSpPr>
          <p:cNvPr id="46084"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Attacks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Tunneling</a:t>
            </a:r>
          </a:p>
        </p:txBody>
      </p:sp>
    </p:spTree>
    <p:extLst>
      <p:ext uri="{BB962C8B-B14F-4D97-AF65-F5344CB8AC3E}">
        <p14:creationId xmlns:p14="http://schemas.microsoft.com/office/powerpoint/2010/main" val="2341789165"/>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idx="1"/>
          </p:nvPr>
        </p:nvSpPr>
        <p:spPr>
          <a:xfrm>
            <a:off x="457200" y="1219200"/>
            <a:ext cx="8438213" cy="4724400"/>
          </a:xfrm>
        </p:spPr>
        <p:txBody>
          <a:bodyPr>
            <a:normAutofit fontScale="92500" lnSpcReduction="20000"/>
          </a:bodyPr>
          <a:lstStyle/>
          <a:p>
            <a:pPr marL="533400" indent="-533400" eaLnBrk="1" hangingPunct="1"/>
            <a:r>
              <a:rPr lang="en-US" altLang="zh-CN" sz="2000" dirty="0" smtClean="0">
                <a:ea typeface="SimSun" panose="02010600030101010101" pitchFamily="2" charset="-122"/>
              </a:rPr>
              <a:t>Definition: </a:t>
            </a:r>
          </a:p>
          <a:p>
            <a:pPr marL="1023938" lvl="1" indent="-457200" eaLnBrk="1" hangingPunct="1"/>
            <a:r>
              <a:rPr lang="en-US" altLang="zh-CN" sz="1800" dirty="0" smtClean="0">
                <a:solidFill>
                  <a:srgbClr val="FF0000"/>
                </a:solidFill>
                <a:ea typeface="SimSun" panose="02010600030101010101" pitchFamily="2" charset="-122"/>
              </a:rPr>
              <a:t>System access for developers inadvertently(unintentionally) left available after software delivery</a:t>
            </a:r>
          </a:p>
          <a:p>
            <a:pPr marL="533400" indent="-533400" eaLnBrk="1" hangingPunct="1"/>
            <a:r>
              <a:rPr lang="en-US" altLang="zh-CN" sz="2000" dirty="0" smtClean="0">
                <a:ea typeface="SimSun" panose="02010600030101010101" pitchFamily="2" charset="-122"/>
              </a:rPr>
              <a:t>Typical Behaviors</a:t>
            </a:r>
          </a:p>
          <a:p>
            <a:pPr marL="1023938" lvl="1" indent="-457200" eaLnBrk="1" hangingPunct="1"/>
            <a:r>
              <a:rPr lang="en-US" altLang="zh-CN" sz="1800" dirty="0" smtClean="0">
                <a:ea typeface="SimSun" panose="02010600030101010101" pitchFamily="2" charset="-122"/>
              </a:rPr>
              <a:t>Unauthorized system access enables viewing, alteration or destruction of data or software</a:t>
            </a:r>
          </a:p>
          <a:p>
            <a:pPr marL="533400" indent="-533400" eaLnBrk="1" hangingPunct="1"/>
            <a:r>
              <a:rPr lang="en-US" altLang="zh-CN" sz="2000" dirty="0" smtClean="0">
                <a:ea typeface="SimSun" panose="02010600030101010101" pitchFamily="2" charset="-122"/>
              </a:rPr>
              <a:t>Vulnerabilities</a:t>
            </a:r>
          </a:p>
          <a:p>
            <a:pPr marL="1023938" lvl="1" indent="-457200" eaLnBrk="1" hangingPunct="1"/>
            <a:r>
              <a:rPr lang="en-US" altLang="zh-CN" sz="1800" dirty="0" smtClean="0">
                <a:ea typeface="SimSun" panose="02010600030101010101" pitchFamily="2" charset="-122"/>
              </a:rPr>
              <a:t>Software developed outside organizational policies and formal methods</a:t>
            </a:r>
          </a:p>
          <a:p>
            <a:pPr marL="533400" indent="-533400" eaLnBrk="1" hangingPunct="1"/>
            <a:r>
              <a:rPr lang="en-US" altLang="zh-CN" sz="2000" dirty="0" smtClean="0">
                <a:ea typeface="SimSun" panose="02010600030101010101" pitchFamily="2" charset="-122"/>
              </a:rPr>
              <a:t>Prevention:</a:t>
            </a:r>
          </a:p>
          <a:p>
            <a:pPr marL="1023938" lvl="1" indent="-457200" eaLnBrk="1" hangingPunct="1"/>
            <a:r>
              <a:rPr lang="en-US" altLang="zh-CN" sz="1800" dirty="0" smtClean="0">
                <a:ea typeface="SimSun" panose="02010600030101010101" pitchFamily="2" charset="-122"/>
              </a:rPr>
              <a:t>Enforce defined development policies</a:t>
            </a:r>
          </a:p>
          <a:p>
            <a:pPr marL="1023938" lvl="1" indent="-457200" eaLnBrk="1" hangingPunct="1"/>
            <a:r>
              <a:rPr lang="en-US" altLang="zh-CN" sz="1800" dirty="0" smtClean="0">
                <a:ea typeface="SimSun" panose="02010600030101010101" pitchFamily="2" charset="-122"/>
              </a:rPr>
              <a:t>Limit network and physical access</a:t>
            </a:r>
          </a:p>
          <a:p>
            <a:pPr marL="533400" indent="-533400" eaLnBrk="1" hangingPunct="1"/>
            <a:r>
              <a:rPr lang="en-US" altLang="zh-CN" sz="2000" dirty="0" smtClean="0">
                <a:ea typeface="SimSun" panose="02010600030101010101" pitchFamily="2" charset="-122"/>
              </a:rPr>
              <a:t>Detection</a:t>
            </a:r>
          </a:p>
          <a:p>
            <a:pPr marL="1023938" lvl="1" indent="-457200" eaLnBrk="1" hangingPunct="1"/>
            <a:r>
              <a:rPr lang="en-US" altLang="zh-CN" sz="1800" dirty="0" smtClean="0">
                <a:ea typeface="SimSun" panose="02010600030101010101" pitchFamily="2" charset="-122"/>
              </a:rPr>
              <a:t>Audit trails of system usage especially user identification logs</a:t>
            </a:r>
          </a:p>
          <a:p>
            <a:pPr marL="533400" indent="-533400" eaLnBrk="1" hangingPunct="1"/>
            <a:r>
              <a:rPr lang="en-US" altLang="zh-CN" sz="2000" dirty="0" smtClean="0">
                <a:ea typeface="SimSun" panose="02010600030101010101" pitchFamily="2" charset="-122"/>
              </a:rPr>
              <a:t>Countermeasures</a:t>
            </a:r>
          </a:p>
          <a:p>
            <a:pPr marL="1023938" lvl="1" indent="-457200" eaLnBrk="1" hangingPunct="1"/>
            <a:r>
              <a:rPr lang="en-US" altLang="zh-CN" sz="1800" dirty="0" smtClean="0">
                <a:ea typeface="SimSun" panose="02010600030101010101" pitchFamily="2" charset="-122"/>
              </a:rPr>
              <a:t>Close trap door or monitor ongoing access to trace pack to perpetrator(culprit)</a:t>
            </a:r>
            <a:endParaRPr lang="en-US" altLang="zh-CN" sz="1600" dirty="0" smtClean="0">
              <a:ea typeface="SimSun" panose="02010600030101010101" pitchFamily="2" charset="-122"/>
            </a:endParaRPr>
          </a:p>
          <a:p>
            <a:pPr marL="1023938" lvl="1" indent="-457200" eaLnBrk="1" hangingPunct="1">
              <a:lnSpc>
                <a:spcPct val="90000"/>
              </a:lnSpc>
            </a:pPr>
            <a:endParaRPr lang="en-US" altLang="zh-CN" sz="1800" dirty="0" smtClean="0">
              <a:ea typeface="SimSun" panose="02010600030101010101" pitchFamily="2" charset="-122"/>
            </a:endParaRPr>
          </a:p>
        </p:txBody>
      </p:sp>
      <p:sp>
        <p:nvSpPr>
          <p:cNvPr id="471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C024567-50CF-48C3-A9F2-8E49FF4EC341}" type="slidenum">
              <a:rPr lang="zh-CN" altLang="en-US" sz="1400"/>
              <a:pPr eaLnBrk="1" hangingPunct="1"/>
              <a:t>29</a:t>
            </a:fld>
            <a:endParaRPr lang="en-US" altLang="zh-CN" sz="1400"/>
          </a:p>
        </p:txBody>
      </p:sp>
      <p:sp>
        <p:nvSpPr>
          <p:cNvPr id="47108"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Attacks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Trap Door</a:t>
            </a:r>
          </a:p>
        </p:txBody>
      </p:sp>
    </p:spTree>
    <p:extLst>
      <p:ext uri="{BB962C8B-B14F-4D97-AF65-F5344CB8AC3E}">
        <p14:creationId xmlns:p14="http://schemas.microsoft.com/office/powerpoint/2010/main" val="66608825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idx="1"/>
          </p:nvPr>
        </p:nvSpPr>
        <p:spPr>
          <a:xfrm>
            <a:off x="762000" y="1143000"/>
            <a:ext cx="8153400" cy="4572000"/>
          </a:xfrm>
        </p:spPr>
        <p:txBody>
          <a:bodyPr/>
          <a:lstStyle/>
          <a:p>
            <a:pPr marL="533400" indent="-533400" eaLnBrk="1" hangingPunct="1"/>
            <a:r>
              <a:rPr lang="en-US" altLang="zh-CN" sz="2800" smtClean="0">
                <a:ea typeface="SimSun" panose="02010600030101010101" pitchFamily="2" charset="-122"/>
              </a:rPr>
              <a:t>Basic types:</a:t>
            </a:r>
          </a:p>
          <a:p>
            <a:pPr marL="1023938" lvl="1" indent="-457200" eaLnBrk="1" hangingPunct="1"/>
            <a:r>
              <a:rPr lang="en-US" altLang="zh-CN" sz="2400" smtClean="0">
                <a:ea typeface="SimSun" panose="02010600030101010101" pitchFamily="2" charset="-122"/>
              </a:rPr>
              <a:t>Virus</a:t>
            </a:r>
          </a:p>
          <a:p>
            <a:pPr marL="1023938" lvl="1" indent="-457200" eaLnBrk="1" hangingPunct="1"/>
            <a:r>
              <a:rPr lang="en-US" altLang="zh-CN" sz="2400" smtClean="0">
                <a:ea typeface="SimSun" panose="02010600030101010101" pitchFamily="2" charset="-122"/>
              </a:rPr>
              <a:t>Worms </a:t>
            </a:r>
          </a:p>
          <a:p>
            <a:pPr marL="1023938" lvl="1" indent="-457200" eaLnBrk="1" hangingPunct="1"/>
            <a:endParaRPr lang="en-US" altLang="zh-CN" sz="2400" smtClean="0">
              <a:ea typeface="SimSun" panose="02010600030101010101" pitchFamily="2" charset="-122"/>
            </a:endParaRPr>
          </a:p>
          <a:p>
            <a:pPr marL="533400" indent="-533400" eaLnBrk="1" hangingPunct="1"/>
            <a:r>
              <a:rPr lang="en-US" altLang="zh-CN" sz="2800" smtClean="0">
                <a:ea typeface="SimSun" panose="02010600030101010101" pitchFamily="2" charset="-122"/>
              </a:rPr>
              <a:t>Several variants of the basic types exist:</a:t>
            </a:r>
          </a:p>
          <a:p>
            <a:pPr marL="1023938" lvl="1" indent="-457200" eaLnBrk="1" hangingPunct="1"/>
            <a:r>
              <a:rPr lang="en-US" altLang="zh-CN" sz="2400" smtClean="0">
                <a:ea typeface="SimSun" panose="02010600030101010101" pitchFamily="2" charset="-122"/>
              </a:rPr>
              <a:t>Trojan Horse</a:t>
            </a:r>
          </a:p>
          <a:p>
            <a:pPr marL="1023938" lvl="1" indent="-457200" eaLnBrk="1" hangingPunct="1"/>
            <a:r>
              <a:rPr lang="en-US" altLang="zh-CN" sz="2400" smtClean="0">
                <a:ea typeface="SimSun" panose="02010600030101010101" pitchFamily="2" charset="-122"/>
              </a:rPr>
              <a:t>Time Bomb</a:t>
            </a:r>
          </a:p>
          <a:p>
            <a:pPr marL="1023938" lvl="1" indent="-457200" eaLnBrk="1" hangingPunct="1"/>
            <a:r>
              <a:rPr lang="en-US" altLang="zh-CN" sz="2400" smtClean="0">
                <a:ea typeface="SimSun" panose="02010600030101010101" pitchFamily="2" charset="-122"/>
              </a:rPr>
              <a:t>Logic Bomb</a:t>
            </a:r>
          </a:p>
          <a:p>
            <a:pPr marL="1023938" lvl="1" indent="-457200" eaLnBrk="1" hangingPunct="1"/>
            <a:r>
              <a:rPr lang="en-US" altLang="zh-CN" sz="2400" smtClean="0">
                <a:ea typeface="SimSun" panose="02010600030101010101" pitchFamily="2" charset="-122"/>
              </a:rPr>
              <a:t>Rabbit</a:t>
            </a:r>
          </a:p>
          <a:p>
            <a:pPr marL="1023938" lvl="1" indent="-457200" eaLnBrk="1" hangingPunct="1"/>
            <a:r>
              <a:rPr lang="en-US" altLang="zh-CN" sz="2400" smtClean="0">
                <a:ea typeface="SimSun" panose="02010600030101010101" pitchFamily="2" charset="-122"/>
              </a:rPr>
              <a:t>Bacterium</a:t>
            </a:r>
          </a:p>
        </p:txBody>
      </p:sp>
      <p:sp>
        <p:nvSpPr>
          <p:cNvPr id="92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C69CBD-B941-4E65-AE20-D61E3B7DE3A7}" type="slidenum">
              <a:rPr lang="zh-CN" altLang="en-US" sz="1400"/>
              <a:pPr eaLnBrk="1" hangingPunct="1"/>
              <a:t>3</a:t>
            </a:fld>
            <a:endParaRPr lang="en-US" altLang="zh-CN" sz="1400"/>
          </a:p>
        </p:txBody>
      </p:sp>
      <p:sp>
        <p:nvSpPr>
          <p:cNvPr id="9220"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Types</a:t>
            </a:r>
          </a:p>
        </p:txBody>
      </p:sp>
    </p:spTree>
    <p:extLst>
      <p:ext uri="{BB962C8B-B14F-4D97-AF65-F5344CB8AC3E}">
        <p14:creationId xmlns:p14="http://schemas.microsoft.com/office/powerpoint/2010/main" val="3481027956"/>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idx="1"/>
          </p:nvPr>
        </p:nvSpPr>
        <p:spPr>
          <a:xfrm>
            <a:off x="685800" y="1143000"/>
            <a:ext cx="8229600" cy="4953000"/>
          </a:xfrm>
        </p:spPr>
        <p:txBody>
          <a:bodyPr>
            <a:normAutofit/>
          </a:bodyPr>
          <a:lstStyle/>
          <a:p>
            <a:pPr marL="533400" indent="-533400" eaLnBrk="1" hangingPunct="1">
              <a:lnSpc>
                <a:spcPct val="110000"/>
              </a:lnSpc>
            </a:pPr>
            <a:r>
              <a:rPr lang="en-US" altLang="zh-CN" sz="2400" dirty="0" smtClean="0">
                <a:ea typeface="SimSun" panose="02010600030101010101" pitchFamily="2" charset="-122"/>
              </a:rPr>
              <a:t>Definition </a:t>
            </a:r>
          </a:p>
          <a:p>
            <a:pPr marL="1023938" lvl="1" indent="-457200" eaLnBrk="1" hangingPunct="1">
              <a:lnSpc>
                <a:spcPct val="110000"/>
              </a:lnSpc>
            </a:pPr>
            <a:r>
              <a:rPr lang="en-US" altLang="zh-CN" sz="2000" dirty="0" smtClean="0">
                <a:solidFill>
                  <a:srgbClr val="FF0000"/>
                </a:solidFill>
                <a:ea typeface="SimSun" panose="02010600030101010101" pitchFamily="2" charset="-122"/>
              </a:rPr>
              <a:t>System flood with incoming message or other traffic to cause crashes, eventually traced to overflow buffer or swap space</a:t>
            </a:r>
          </a:p>
          <a:p>
            <a:pPr marL="533400" indent="-533400" eaLnBrk="1" hangingPunct="1">
              <a:lnSpc>
                <a:spcPct val="110000"/>
              </a:lnSpc>
            </a:pPr>
            <a:r>
              <a:rPr lang="en-US" altLang="zh-CN" sz="2400" dirty="0" smtClean="0">
                <a:ea typeface="SimSun" panose="02010600030101010101" pitchFamily="2" charset="-122"/>
              </a:rPr>
              <a:t>Vulnerabilities: </a:t>
            </a:r>
          </a:p>
          <a:p>
            <a:pPr marL="1023938" lvl="1" indent="-457200" eaLnBrk="1" hangingPunct="1">
              <a:lnSpc>
                <a:spcPct val="110000"/>
              </a:lnSpc>
            </a:pPr>
            <a:r>
              <a:rPr lang="en-US" altLang="zh-CN" sz="2000" dirty="0" smtClean="0">
                <a:ea typeface="SimSun" panose="02010600030101010101" pitchFamily="2" charset="-122"/>
              </a:rPr>
              <a:t>Open source networks especially vulnerable</a:t>
            </a:r>
          </a:p>
          <a:p>
            <a:pPr marL="533400" indent="-533400" eaLnBrk="1" hangingPunct="1">
              <a:lnSpc>
                <a:spcPct val="110000"/>
              </a:lnSpc>
            </a:pPr>
            <a:r>
              <a:rPr lang="en-US" altLang="zh-CN" sz="2400" dirty="0" smtClean="0">
                <a:ea typeface="SimSun" panose="02010600030101010101" pitchFamily="2" charset="-122"/>
              </a:rPr>
              <a:t>Prevention: </a:t>
            </a:r>
          </a:p>
          <a:p>
            <a:pPr marL="1023938" lvl="1" indent="-457200" eaLnBrk="1" hangingPunct="1">
              <a:lnSpc>
                <a:spcPct val="110000"/>
              </a:lnSpc>
            </a:pPr>
            <a:r>
              <a:rPr lang="en-US" altLang="zh-CN" sz="2000" dirty="0" smtClean="0">
                <a:ea typeface="SimSun" panose="02010600030101010101" pitchFamily="2" charset="-122"/>
              </a:rPr>
              <a:t>Require authentication fields in message traffic</a:t>
            </a:r>
          </a:p>
          <a:p>
            <a:pPr marL="533400" indent="-533400" eaLnBrk="1" hangingPunct="1">
              <a:lnSpc>
                <a:spcPct val="110000"/>
              </a:lnSpc>
            </a:pPr>
            <a:r>
              <a:rPr lang="en-US" altLang="zh-CN" sz="2400" dirty="0" smtClean="0">
                <a:ea typeface="SimSun" panose="02010600030101010101" pitchFamily="2" charset="-122"/>
              </a:rPr>
              <a:t>Detection: </a:t>
            </a:r>
          </a:p>
          <a:p>
            <a:pPr marL="1023938" lvl="1" indent="-457200" eaLnBrk="1" hangingPunct="1">
              <a:lnSpc>
                <a:spcPct val="110000"/>
              </a:lnSpc>
            </a:pPr>
            <a:r>
              <a:rPr lang="en-US" altLang="zh-CN" sz="2000" dirty="0" smtClean="0">
                <a:ea typeface="SimSun" panose="02010600030101010101" pitchFamily="2" charset="-122"/>
              </a:rPr>
              <a:t>Partitions, network sockets, etc. for overfull conditions.</a:t>
            </a:r>
          </a:p>
        </p:txBody>
      </p:sp>
      <p:sp>
        <p:nvSpPr>
          <p:cNvPr id="481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58BD6E0-0B97-458D-AD56-26B3714FAFCE}" type="slidenum">
              <a:rPr lang="zh-CN" altLang="en-US" sz="1400"/>
              <a:pPr eaLnBrk="1" hangingPunct="1"/>
              <a:t>30</a:t>
            </a:fld>
            <a:endParaRPr lang="en-US" altLang="zh-CN" sz="1400"/>
          </a:p>
        </p:txBody>
      </p:sp>
      <p:sp>
        <p:nvSpPr>
          <p:cNvPr id="48132"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Attacks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Spam</a:t>
            </a:r>
          </a:p>
        </p:txBody>
      </p:sp>
    </p:spTree>
    <p:extLst>
      <p:ext uri="{BB962C8B-B14F-4D97-AF65-F5344CB8AC3E}">
        <p14:creationId xmlns:p14="http://schemas.microsoft.com/office/powerpoint/2010/main" val="3436841684"/>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026"/>
          <p:cNvSpPr>
            <a:spLocks noGrp="1" noChangeArrowheads="1"/>
          </p:cNvSpPr>
          <p:nvPr>
            <p:ph idx="1"/>
          </p:nvPr>
        </p:nvSpPr>
        <p:spPr>
          <a:xfrm>
            <a:off x="685800" y="1295400"/>
            <a:ext cx="8001000" cy="4724400"/>
          </a:xfrm>
        </p:spPr>
        <p:txBody>
          <a:bodyPr>
            <a:normAutofit lnSpcReduction="10000"/>
          </a:bodyPr>
          <a:lstStyle/>
          <a:p>
            <a:pPr eaLnBrk="1" hangingPunct="1">
              <a:buFont typeface="Wingdings" panose="05000000000000000000" pitchFamily="2" charset="2"/>
              <a:buChar char="v"/>
            </a:pPr>
            <a:r>
              <a:rPr lang="en-US" altLang="en-US" sz="2800" dirty="0" smtClean="0"/>
              <a:t>Equipment Malfunction</a:t>
            </a:r>
          </a:p>
          <a:p>
            <a:pPr eaLnBrk="1" hangingPunct="1">
              <a:buFont typeface="Wingdings" panose="05000000000000000000" pitchFamily="2" charset="2"/>
              <a:buChar char="v"/>
            </a:pPr>
            <a:r>
              <a:rPr lang="en-US" altLang="en-US" sz="2800" dirty="0" smtClean="0"/>
              <a:t>Software Malfunction</a:t>
            </a:r>
          </a:p>
          <a:p>
            <a:pPr eaLnBrk="1" hangingPunct="1">
              <a:buFont typeface="Wingdings" panose="05000000000000000000" pitchFamily="2" charset="2"/>
              <a:buChar char="v"/>
            </a:pPr>
            <a:r>
              <a:rPr lang="en-US" altLang="en-US" sz="2800" dirty="0" smtClean="0"/>
              <a:t>User Error</a:t>
            </a:r>
          </a:p>
          <a:p>
            <a:pPr eaLnBrk="1" hangingPunct="1">
              <a:buFont typeface="Wingdings" panose="05000000000000000000" pitchFamily="2" charset="2"/>
              <a:buChar char="v"/>
            </a:pPr>
            <a:r>
              <a:rPr lang="en-US" altLang="en-US" sz="2800" dirty="0" smtClean="0"/>
              <a:t>Failure of Communication Services</a:t>
            </a:r>
          </a:p>
          <a:p>
            <a:pPr eaLnBrk="1" hangingPunct="1">
              <a:buFont typeface="Wingdings" panose="05000000000000000000" pitchFamily="2" charset="2"/>
              <a:buChar char="v"/>
            </a:pPr>
            <a:r>
              <a:rPr lang="en-US" altLang="en-US" sz="2800" dirty="0" smtClean="0"/>
              <a:t>Failure to Outsource Operations</a:t>
            </a:r>
          </a:p>
          <a:p>
            <a:pPr eaLnBrk="1" hangingPunct="1">
              <a:buFont typeface="Wingdings" panose="05000000000000000000" pitchFamily="2" charset="2"/>
              <a:buChar char="v"/>
            </a:pPr>
            <a:r>
              <a:rPr lang="en-US" altLang="en-US" sz="2800" dirty="0" smtClean="0"/>
              <a:t>Loss or Absence of Key Personnel</a:t>
            </a:r>
          </a:p>
          <a:p>
            <a:pPr eaLnBrk="1" hangingPunct="1">
              <a:buFont typeface="Wingdings" panose="05000000000000000000" pitchFamily="2" charset="2"/>
              <a:buChar char="v"/>
            </a:pPr>
            <a:r>
              <a:rPr lang="en-US" altLang="en-US" sz="2800" dirty="0" smtClean="0"/>
              <a:t>Misrouting/Re-routing of Messages</a:t>
            </a:r>
          </a:p>
          <a:p>
            <a:pPr eaLnBrk="1" hangingPunct="1">
              <a:buFont typeface="Wingdings" panose="05000000000000000000" pitchFamily="2" charset="2"/>
              <a:buChar char="v"/>
            </a:pPr>
            <a:r>
              <a:rPr lang="en-US" altLang="en-US" sz="2800" dirty="0" smtClean="0"/>
              <a:t>Natural Disasters</a:t>
            </a:r>
          </a:p>
          <a:p>
            <a:pPr eaLnBrk="1" hangingPunct="1">
              <a:buFont typeface="Wingdings" panose="05000000000000000000" pitchFamily="2" charset="2"/>
              <a:buChar char="v"/>
            </a:pPr>
            <a:r>
              <a:rPr lang="en-US" altLang="en-US" sz="2800" dirty="0" smtClean="0"/>
              <a:t>Environmental Conditions</a:t>
            </a:r>
          </a:p>
          <a:p>
            <a:pPr eaLnBrk="1" hangingPunct="1">
              <a:buFont typeface="Wingdings" panose="05000000000000000000" pitchFamily="2" charset="2"/>
              <a:buChar char="v"/>
            </a:pPr>
            <a:endParaRPr lang="en-US" altLang="en-US" sz="2800" dirty="0" smtClean="0"/>
          </a:p>
          <a:p>
            <a:pPr eaLnBrk="1" hangingPunct="1">
              <a:buFont typeface="Wingdings" panose="05000000000000000000" pitchFamily="2" charset="2"/>
              <a:buChar char="v"/>
            </a:pPr>
            <a:endParaRPr lang="en-US" altLang="en-US" sz="2800" dirty="0" smtClean="0"/>
          </a:p>
        </p:txBody>
      </p:sp>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D69EF3A-6985-4544-95DD-99D0484747AD}" type="slidenum">
              <a:rPr lang="zh-CN" altLang="en-US" sz="1400"/>
              <a:pPr eaLnBrk="1" hangingPunct="1"/>
              <a:t>31</a:t>
            </a:fld>
            <a:endParaRPr lang="en-US" altLang="zh-CN" sz="1400"/>
          </a:p>
        </p:txBody>
      </p:sp>
      <p:sp>
        <p:nvSpPr>
          <p:cNvPr id="52228"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Outline</a:t>
            </a:r>
          </a:p>
        </p:txBody>
      </p:sp>
    </p:spTree>
    <p:extLst>
      <p:ext uri="{BB962C8B-B14F-4D97-AF65-F5344CB8AC3E}">
        <p14:creationId xmlns:p14="http://schemas.microsoft.com/office/powerpoint/2010/main" val="234558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026"/>
          <p:cNvSpPr>
            <a:spLocks noGrp="1" noChangeArrowheads="1"/>
          </p:cNvSpPr>
          <p:nvPr>
            <p:ph idx="1"/>
          </p:nvPr>
        </p:nvSpPr>
        <p:spPr>
          <a:xfrm>
            <a:off x="685800" y="1143000"/>
            <a:ext cx="8229600" cy="4953000"/>
          </a:xfrm>
        </p:spPr>
        <p:txBody>
          <a:bodyPr/>
          <a:lstStyle/>
          <a:p>
            <a:pPr marL="533400" indent="-533400" eaLnBrk="1" hangingPunct="1"/>
            <a:r>
              <a:rPr lang="en-US" altLang="zh-CN" sz="2400" dirty="0" smtClean="0">
                <a:ea typeface="SimSun" panose="02010600030101010101" pitchFamily="2" charset="-122"/>
              </a:rPr>
              <a:t>Definition: </a:t>
            </a:r>
          </a:p>
          <a:p>
            <a:pPr marL="1023938" lvl="1" indent="-457200" eaLnBrk="1" hangingPunct="1"/>
            <a:r>
              <a:rPr lang="en-US" altLang="zh-CN" sz="2000" dirty="0" smtClean="0">
                <a:ea typeface="SimSun" panose="02010600030101010101" pitchFamily="2" charset="-122"/>
              </a:rPr>
              <a:t>Hardware operates in abnormal, unintended </a:t>
            </a:r>
          </a:p>
          <a:p>
            <a:pPr marL="533400" indent="-533400" eaLnBrk="1" hangingPunct="1"/>
            <a:r>
              <a:rPr lang="en-US" altLang="zh-CN" sz="2400" dirty="0" smtClean="0">
                <a:ea typeface="SimSun" panose="02010600030101010101" pitchFamily="2" charset="-122"/>
              </a:rPr>
              <a:t>Typical Behaviors: </a:t>
            </a:r>
          </a:p>
          <a:p>
            <a:pPr marL="1023938" lvl="1" indent="-457200" eaLnBrk="1" hangingPunct="1"/>
            <a:r>
              <a:rPr lang="en-US" altLang="zh-CN" sz="2000" dirty="0" smtClean="0">
                <a:ea typeface="SimSun" panose="02010600030101010101" pitchFamily="2" charset="-122"/>
              </a:rPr>
              <a:t>Immediate loss of data due to abnormal shutdown. Continuing loss of capability until equipment is repaired</a:t>
            </a:r>
          </a:p>
          <a:p>
            <a:pPr marL="533400" indent="-533400" eaLnBrk="1" hangingPunct="1">
              <a:spcBef>
                <a:spcPct val="50000"/>
              </a:spcBef>
            </a:pPr>
            <a:r>
              <a:rPr lang="en-US" altLang="zh-CN" sz="2400" dirty="0" smtClean="0">
                <a:ea typeface="SimSun" panose="02010600030101010101" pitchFamily="2" charset="-122"/>
              </a:rPr>
              <a:t>Vulnerabilities: </a:t>
            </a:r>
          </a:p>
          <a:p>
            <a:pPr marL="1023938" lvl="1" indent="-457200" eaLnBrk="1" hangingPunct="1">
              <a:spcBef>
                <a:spcPct val="50000"/>
              </a:spcBef>
            </a:pPr>
            <a:r>
              <a:rPr lang="en-US" altLang="zh-CN" sz="2000" dirty="0" smtClean="0">
                <a:ea typeface="SimSun" panose="02010600030101010101" pitchFamily="2" charset="-122"/>
              </a:rPr>
              <a:t>Vital peripheral equipment is often more vulnerable that the computers themselves</a:t>
            </a:r>
          </a:p>
          <a:p>
            <a:pPr marL="533400" indent="-533400" eaLnBrk="1" hangingPunct="1"/>
            <a:r>
              <a:rPr lang="en-US" altLang="zh-CN" sz="2400" dirty="0" smtClean="0">
                <a:ea typeface="SimSun" panose="02010600030101010101" pitchFamily="2" charset="-122"/>
              </a:rPr>
              <a:t>Prevention: </a:t>
            </a:r>
          </a:p>
          <a:p>
            <a:pPr marL="1023938" lvl="1" indent="-457200" eaLnBrk="1" hangingPunct="1"/>
            <a:r>
              <a:rPr lang="en-US" altLang="zh-CN" sz="2000" dirty="0" smtClean="0">
                <a:ea typeface="SimSun" panose="02010600030101010101" pitchFamily="2" charset="-122"/>
              </a:rPr>
              <a:t>Replication of entire system including all data and recent transaction </a:t>
            </a:r>
          </a:p>
          <a:p>
            <a:pPr marL="533400" indent="-533400" eaLnBrk="1" hangingPunct="1"/>
            <a:r>
              <a:rPr lang="en-US" altLang="zh-CN" sz="2400" dirty="0" smtClean="0">
                <a:ea typeface="SimSun" panose="02010600030101010101" pitchFamily="2" charset="-122"/>
              </a:rPr>
              <a:t>Detection: </a:t>
            </a:r>
          </a:p>
          <a:p>
            <a:pPr marL="1023938" lvl="1" indent="-457200" eaLnBrk="1" hangingPunct="1"/>
            <a:r>
              <a:rPr lang="en-US" altLang="zh-CN" sz="2000" dirty="0" smtClean="0">
                <a:ea typeface="SimSun" panose="02010600030101010101" pitchFamily="2" charset="-122"/>
              </a:rPr>
              <a:t>Hardware diagnostic systems</a:t>
            </a:r>
          </a:p>
        </p:txBody>
      </p:sp>
      <p:sp>
        <p:nvSpPr>
          <p:cNvPr id="532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AD4565D-F437-45FB-A1D8-6D7EE0F89794}" type="slidenum">
              <a:rPr lang="zh-CN" altLang="en-US" sz="1400"/>
              <a:pPr eaLnBrk="1" hangingPunct="1"/>
              <a:t>32</a:t>
            </a:fld>
            <a:endParaRPr lang="en-US" altLang="zh-CN" sz="1400"/>
          </a:p>
        </p:txBody>
      </p:sp>
      <p:sp>
        <p:nvSpPr>
          <p:cNvPr id="53252"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Equipment Malfunction</a:t>
            </a:r>
          </a:p>
        </p:txBody>
      </p:sp>
    </p:spTree>
    <p:extLst>
      <p:ext uri="{BB962C8B-B14F-4D97-AF65-F5344CB8AC3E}">
        <p14:creationId xmlns:p14="http://schemas.microsoft.com/office/powerpoint/2010/main" val="1911961582"/>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idx="1"/>
          </p:nvPr>
        </p:nvSpPr>
        <p:spPr>
          <a:xfrm>
            <a:off x="649574" y="1362869"/>
            <a:ext cx="8229600" cy="4953000"/>
          </a:xfrm>
        </p:spPr>
        <p:txBody>
          <a:bodyPr>
            <a:normAutofit fontScale="92500" lnSpcReduction="10000"/>
          </a:bodyPr>
          <a:lstStyle/>
          <a:p>
            <a:pPr marL="533400" indent="-533400" eaLnBrk="1" hangingPunct="1">
              <a:lnSpc>
                <a:spcPct val="90000"/>
              </a:lnSpc>
              <a:spcBef>
                <a:spcPct val="50000"/>
              </a:spcBef>
            </a:pPr>
            <a:r>
              <a:rPr lang="en-US" altLang="zh-CN" sz="2000" dirty="0" smtClean="0">
                <a:solidFill>
                  <a:srgbClr val="FF0000"/>
                </a:solidFill>
                <a:ea typeface="SimSun" panose="02010600030101010101" pitchFamily="2" charset="-122"/>
              </a:rPr>
              <a:t>Definition</a:t>
            </a:r>
            <a:r>
              <a:rPr lang="en-US" altLang="zh-CN" sz="2000" dirty="0" smtClean="0">
                <a:ea typeface="SimSun" panose="02010600030101010101" pitchFamily="2" charset="-122"/>
              </a:rPr>
              <a:t>: Software behavior is in conflict with intended behavior</a:t>
            </a:r>
          </a:p>
          <a:p>
            <a:pPr marL="533400" indent="-533400" eaLnBrk="1" hangingPunct="1">
              <a:lnSpc>
                <a:spcPct val="90000"/>
              </a:lnSpc>
              <a:spcBef>
                <a:spcPct val="50000"/>
              </a:spcBef>
            </a:pPr>
            <a:r>
              <a:rPr lang="en-US" altLang="zh-CN" sz="2000" dirty="0" smtClean="0">
                <a:ea typeface="SimSun" panose="02010600030101010101" pitchFamily="2" charset="-122"/>
              </a:rPr>
              <a:t>Typical Behaviors: </a:t>
            </a:r>
          </a:p>
          <a:p>
            <a:pPr marL="1023938" lvl="1" indent="-457200" eaLnBrk="1" hangingPunct="1">
              <a:lnSpc>
                <a:spcPct val="90000"/>
              </a:lnSpc>
              <a:spcBef>
                <a:spcPct val="50000"/>
              </a:spcBef>
            </a:pPr>
            <a:r>
              <a:rPr lang="en-US" altLang="zh-CN" sz="1800" dirty="0" smtClean="0">
                <a:ea typeface="SimSun" panose="02010600030101010101" pitchFamily="2" charset="-122"/>
              </a:rPr>
              <a:t>Immediate loss of data due to abnormal end</a:t>
            </a:r>
          </a:p>
          <a:p>
            <a:pPr marL="1023938" lvl="1" indent="-457200" eaLnBrk="1" hangingPunct="1">
              <a:lnSpc>
                <a:spcPct val="90000"/>
              </a:lnSpc>
              <a:spcBef>
                <a:spcPct val="50000"/>
              </a:spcBef>
            </a:pPr>
            <a:r>
              <a:rPr lang="en-US" altLang="zh-CN" sz="1800" dirty="0" smtClean="0">
                <a:ea typeface="SimSun" panose="02010600030101010101" pitchFamily="2" charset="-122"/>
              </a:rPr>
              <a:t>Repeated failures when faulty data used again</a:t>
            </a:r>
          </a:p>
          <a:p>
            <a:pPr marL="533400" indent="-533400" eaLnBrk="1" hangingPunct="1">
              <a:lnSpc>
                <a:spcPct val="90000"/>
              </a:lnSpc>
              <a:spcBef>
                <a:spcPct val="50000"/>
              </a:spcBef>
            </a:pPr>
            <a:r>
              <a:rPr lang="en-US" altLang="zh-CN" sz="2000" dirty="0" smtClean="0">
                <a:ea typeface="SimSun" panose="02010600030101010101" pitchFamily="2" charset="-122"/>
              </a:rPr>
              <a:t>Vulnerabilities: Poor software development practices</a:t>
            </a:r>
          </a:p>
          <a:p>
            <a:pPr marL="533400" indent="-533400" eaLnBrk="1" hangingPunct="1">
              <a:lnSpc>
                <a:spcPct val="90000"/>
              </a:lnSpc>
              <a:spcBef>
                <a:spcPct val="50000"/>
              </a:spcBef>
            </a:pPr>
            <a:r>
              <a:rPr lang="en-US" altLang="zh-CN" sz="2000" dirty="0" smtClean="0">
                <a:ea typeface="SimSun" panose="02010600030101010101" pitchFamily="2" charset="-122"/>
              </a:rPr>
              <a:t>Prevention: </a:t>
            </a:r>
          </a:p>
          <a:p>
            <a:pPr marL="1023938" lvl="1" indent="-457200" eaLnBrk="1" hangingPunct="1">
              <a:lnSpc>
                <a:spcPct val="90000"/>
              </a:lnSpc>
              <a:spcBef>
                <a:spcPct val="50000"/>
              </a:spcBef>
            </a:pPr>
            <a:r>
              <a:rPr lang="en-US" altLang="zh-CN" sz="1800" dirty="0" smtClean="0">
                <a:ea typeface="SimSun" panose="02010600030101010101" pitchFamily="2" charset="-122"/>
              </a:rPr>
              <a:t>Enforce strict software development practices</a:t>
            </a:r>
          </a:p>
          <a:p>
            <a:pPr marL="1023938" lvl="1" indent="-457200" eaLnBrk="1" hangingPunct="1">
              <a:lnSpc>
                <a:spcPct val="90000"/>
              </a:lnSpc>
              <a:spcBef>
                <a:spcPct val="50000"/>
              </a:spcBef>
            </a:pPr>
            <a:r>
              <a:rPr lang="en-US" altLang="zh-CN" sz="1800" dirty="0" smtClean="0">
                <a:ea typeface="SimSun" panose="02010600030101010101" pitchFamily="2" charset="-122"/>
              </a:rPr>
              <a:t>Comprehensive software testing procedures </a:t>
            </a:r>
          </a:p>
          <a:p>
            <a:pPr marL="533400" indent="-533400" eaLnBrk="1" hangingPunct="1">
              <a:lnSpc>
                <a:spcPct val="90000"/>
              </a:lnSpc>
              <a:spcBef>
                <a:spcPct val="50000"/>
              </a:spcBef>
            </a:pPr>
            <a:r>
              <a:rPr lang="en-US" altLang="zh-CN" sz="2000" dirty="0" smtClean="0">
                <a:ea typeface="SimSun" panose="02010600030101010101" pitchFamily="2" charset="-122"/>
              </a:rPr>
              <a:t>Detection: Use software diagnostic tools</a:t>
            </a:r>
          </a:p>
          <a:p>
            <a:pPr marL="533400" indent="-533400" eaLnBrk="1" hangingPunct="1">
              <a:lnSpc>
                <a:spcPct val="90000"/>
              </a:lnSpc>
              <a:spcBef>
                <a:spcPct val="50000"/>
              </a:spcBef>
            </a:pPr>
            <a:r>
              <a:rPr lang="en-US" altLang="zh-CN" sz="2000" dirty="0" smtClean="0">
                <a:ea typeface="SimSun" panose="02010600030101010101" pitchFamily="2" charset="-122"/>
              </a:rPr>
              <a:t>Countermeasures</a:t>
            </a:r>
          </a:p>
          <a:p>
            <a:pPr marL="1023938" lvl="1" indent="-457200" eaLnBrk="1" hangingPunct="1">
              <a:lnSpc>
                <a:spcPct val="90000"/>
              </a:lnSpc>
              <a:spcBef>
                <a:spcPct val="50000"/>
              </a:spcBef>
            </a:pPr>
            <a:r>
              <a:rPr lang="en-US" altLang="zh-CN" sz="1800" dirty="0" smtClean="0">
                <a:ea typeface="SimSun" panose="02010600030101010101" pitchFamily="2" charset="-122"/>
              </a:rPr>
              <a:t>Backup software </a:t>
            </a:r>
          </a:p>
          <a:p>
            <a:pPr marL="1023938" lvl="1" indent="-457200" eaLnBrk="1" hangingPunct="1">
              <a:lnSpc>
                <a:spcPct val="90000"/>
              </a:lnSpc>
              <a:spcBef>
                <a:spcPct val="50000"/>
              </a:spcBef>
            </a:pPr>
            <a:r>
              <a:rPr lang="en-US" altLang="zh-CN" sz="1800" dirty="0" smtClean="0">
                <a:ea typeface="SimSun" panose="02010600030101010101" pitchFamily="2" charset="-122"/>
              </a:rPr>
              <a:t>Good software development practices</a:t>
            </a:r>
          </a:p>
        </p:txBody>
      </p:sp>
      <p:sp>
        <p:nvSpPr>
          <p:cNvPr id="542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AD6BF22-B0AB-4016-9407-5AA5EBC59FF8}" type="slidenum">
              <a:rPr lang="zh-CN" altLang="en-US" sz="1400"/>
              <a:pPr eaLnBrk="1" hangingPunct="1"/>
              <a:t>33</a:t>
            </a:fld>
            <a:endParaRPr lang="en-US" altLang="zh-CN" sz="1400"/>
          </a:p>
        </p:txBody>
      </p:sp>
      <p:sp>
        <p:nvSpPr>
          <p:cNvPr id="54276"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Software Malfunction</a:t>
            </a:r>
          </a:p>
        </p:txBody>
      </p:sp>
    </p:spTree>
    <p:extLst>
      <p:ext uri="{BB962C8B-B14F-4D97-AF65-F5344CB8AC3E}">
        <p14:creationId xmlns:p14="http://schemas.microsoft.com/office/powerpoint/2010/main" val="4162201433"/>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idx="1"/>
          </p:nvPr>
        </p:nvSpPr>
        <p:spPr>
          <a:xfrm>
            <a:off x="685800" y="1371600"/>
            <a:ext cx="8229600" cy="4953000"/>
          </a:xfrm>
        </p:spPr>
        <p:txBody>
          <a:bodyPr>
            <a:normAutofit fontScale="92500" lnSpcReduction="20000"/>
          </a:bodyPr>
          <a:lstStyle/>
          <a:p>
            <a:pPr marL="533400" indent="-533400" eaLnBrk="1" hangingPunct="1">
              <a:lnSpc>
                <a:spcPct val="90000"/>
              </a:lnSpc>
            </a:pPr>
            <a:r>
              <a:rPr lang="en-US" altLang="zh-CN" sz="2400" dirty="0" smtClean="0">
                <a:ea typeface="SimSun" panose="02010600030101010101" pitchFamily="2" charset="-122"/>
              </a:rPr>
              <a:t>Definition: </a:t>
            </a:r>
          </a:p>
          <a:p>
            <a:pPr marL="1023938" lvl="1" indent="-457200" eaLnBrk="1" hangingPunct="1">
              <a:lnSpc>
                <a:spcPct val="90000"/>
              </a:lnSpc>
            </a:pPr>
            <a:r>
              <a:rPr lang="en-US" altLang="zh-CN" sz="2000" dirty="0" smtClean="0">
                <a:ea typeface="SimSun" panose="02010600030101010101" pitchFamily="2" charset="-122"/>
              </a:rPr>
              <a:t>Inadvertent alteration, manipulation or destruction of programs, data files or hardware</a:t>
            </a:r>
          </a:p>
          <a:p>
            <a:pPr marL="533400" indent="-533400" eaLnBrk="1" hangingPunct="1">
              <a:lnSpc>
                <a:spcPct val="90000"/>
              </a:lnSpc>
            </a:pPr>
            <a:r>
              <a:rPr lang="en-US" altLang="zh-CN" sz="2400" dirty="0" smtClean="0">
                <a:ea typeface="SimSun" panose="02010600030101010101" pitchFamily="2" charset="-122"/>
              </a:rPr>
              <a:t>Typical Behaviors</a:t>
            </a:r>
          </a:p>
          <a:p>
            <a:pPr marL="1023938" lvl="1" indent="-457200" eaLnBrk="1" hangingPunct="1">
              <a:lnSpc>
                <a:spcPct val="90000"/>
              </a:lnSpc>
            </a:pPr>
            <a:r>
              <a:rPr lang="en-US" altLang="zh-CN" sz="2000" dirty="0" smtClean="0">
                <a:ea typeface="SimSun" panose="02010600030101010101" pitchFamily="2" charset="-122"/>
              </a:rPr>
              <a:t>Incorrect data entered into system or incorrect behavior of system</a:t>
            </a:r>
          </a:p>
          <a:p>
            <a:pPr marL="533400" indent="-533400" eaLnBrk="1" hangingPunct="1">
              <a:lnSpc>
                <a:spcPct val="90000"/>
              </a:lnSpc>
            </a:pPr>
            <a:r>
              <a:rPr lang="en-US" altLang="zh-CN" sz="2400" dirty="0" smtClean="0">
                <a:ea typeface="SimSun" panose="02010600030101010101" pitchFamily="2" charset="-122"/>
              </a:rPr>
              <a:t>Vulnerabilities</a:t>
            </a:r>
          </a:p>
          <a:p>
            <a:pPr marL="1023938" lvl="1" indent="-457200" eaLnBrk="1" hangingPunct="1">
              <a:lnSpc>
                <a:spcPct val="90000"/>
              </a:lnSpc>
            </a:pPr>
            <a:r>
              <a:rPr lang="en-US" altLang="zh-CN" sz="2000" dirty="0" smtClean="0">
                <a:ea typeface="SimSun" panose="02010600030101010101" pitchFamily="2" charset="-122"/>
              </a:rPr>
              <a:t>Poor user documentation or training</a:t>
            </a:r>
          </a:p>
          <a:p>
            <a:pPr marL="533400" indent="-533400" eaLnBrk="1" hangingPunct="1">
              <a:lnSpc>
                <a:spcPct val="90000"/>
              </a:lnSpc>
            </a:pPr>
            <a:r>
              <a:rPr lang="en-US" altLang="zh-CN" sz="2400" dirty="0" smtClean="0">
                <a:ea typeface="SimSun" panose="02010600030101010101" pitchFamily="2" charset="-122"/>
              </a:rPr>
              <a:t>Prevention:</a:t>
            </a:r>
          </a:p>
          <a:p>
            <a:pPr marL="1023938" lvl="1" indent="-457200" eaLnBrk="1" hangingPunct="1">
              <a:lnSpc>
                <a:spcPct val="90000"/>
              </a:lnSpc>
            </a:pPr>
            <a:r>
              <a:rPr lang="en-US" altLang="zh-CN" sz="2000" dirty="0" smtClean="0">
                <a:ea typeface="SimSun" panose="02010600030101010101" pitchFamily="2" charset="-122"/>
              </a:rPr>
              <a:t>Enforcement of training policies and separation of programmer/operator duties</a:t>
            </a:r>
          </a:p>
          <a:p>
            <a:pPr marL="533400" indent="-533400" eaLnBrk="1" hangingPunct="1">
              <a:lnSpc>
                <a:spcPct val="90000"/>
              </a:lnSpc>
            </a:pPr>
            <a:r>
              <a:rPr lang="en-US" altLang="zh-CN" sz="2400" dirty="0" smtClean="0">
                <a:ea typeface="SimSun" panose="02010600030101010101" pitchFamily="2" charset="-122"/>
              </a:rPr>
              <a:t>Detection</a:t>
            </a:r>
          </a:p>
          <a:p>
            <a:pPr marL="1023938" lvl="1" indent="-457200" eaLnBrk="1" hangingPunct="1">
              <a:lnSpc>
                <a:spcPct val="90000"/>
              </a:lnSpc>
            </a:pPr>
            <a:r>
              <a:rPr lang="en-US" altLang="zh-CN" sz="2000" dirty="0" smtClean="0">
                <a:ea typeface="SimSun" panose="02010600030101010101" pitchFamily="2" charset="-122"/>
              </a:rPr>
              <a:t>Audit trails of system transactions</a:t>
            </a:r>
          </a:p>
          <a:p>
            <a:pPr marL="533400" indent="-533400" eaLnBrk="1" hangingPunct="1">
              <a:lnSpc>
                <a:spcPct val="90000"/>
              </a:lnSpc>
            </a:pPr>
            <a:r>
              <a:rPr lang="en-US" altLang="zh-CN" sz="2400" dirty="0" smtClean="0">
                <a:ea typeface="SimSun" panose="02010600030101010101" pitchFamily="2" charset="-122"/>
              </a:rPr>
              <a:t>Countermeasures</a:t>
            </a:r>
          </a:p>
          <a:p>
            <a:pPr marL="1023938" lvl="1" indent="-457200" eaLnBrk="1" hangingPunct="1">
              <a:lnSpc>
                <a:spcPct val="90000"/>
              </a:lnSpc>
            </a:pPr>
            <a:r>
              <a:rPr lang="en-US" altLang="zh-CN" sz="2000" dirty="0" smtClean="0">
                <a:ea typeface="SimSun" panose="02010600030101010101" pitchFamily="2" charset="-122"/>
              </a:rPr>
              <a:t>Backup copies of software and data</a:t>
            </a:r>
          </a:p>
          <a:p>
            <a:pPr marL="1023938" lvl="1" indent="-457200" eaLnBrk="1" hangingPunct="1">
              <a:lnSpc>
                <a:spcPct val="90000"/>
              </a:lnSpc>
            </a:pPr>
            <a:r>
              <a:rPr lang="en-US" altLang="zh-CN" sz="2000" dirty="0" smtClean="0">
                <a:ea typeface="SimSun" panose="02010600030101010101" pitchFamily="2" charset="-122"/>
              </a:rPr>
              <a:t>On-site replication of hardware</a:t>
            </a:r>
          </a:p>
          <a:p>
            <a:pPr marL="1023938" lvl="1" indent="-457200" eaLnBrk="1" hangingPunct="1">
              <a:lnSpc>
                <a:spcPct val="90000"/>
              </a:lnSpc>
            </a:pPr>
            <a:endParaRPr lang="en-US" altLang="zh-CN" sz="2000" dirty="0" smtClean="0">
              <a:ea typeface="SimSun" panose="02010600030101010101" pitchFamily="2" charset="-122"/>
            </a:endParaRPr>
          </a:p>
        </p:txBody>
      </p:sp>
      <p:sp>
        <p:nvSpPr>
          <p:cNvPr id="552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B17AB93-9361-461B-9F50-6622DD7F735C}" type="slidenum">
              <a:rPr lang="zh-CN" altLang="en-US" sz="1400"/>
              <a:pPr eaLnBrk="1" hangingPunct="1"/>
              <a:t>34</a:t>
            </a:fld>
            <a:endParaRPr lang="en-US" altLang="zh-CN" sz="1400"/>
          </a:p>
        </p:txBody>
      </p:sp>
      <p:sp>
        <p:nvSpPr>
          <p:cNvPr id="55300"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User Error</a:t>
            </a:r>
          </a:p>
        </p:txBody>
      </p:sp>
    </p:spTree>
    <p:extLst>
      <p:ext uri="{BB962C8B-B14F-4D97-AF65-F5344CB8AC3E}">
        <p14:creationId xmlns:p14="http://schemas.microsoft.com/office/powerpoint/2010/main" val="3766225755"/>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idx="1"/>
          </p:nvPr>
        </p:nvSpPr>
        <p:spPr>
          <a:xfrm>
            <a:off x="152400" y="1219200"/>
            <a:ext cx="8763000" cy="5240338"/>
          </a:xfrm>
        </p:spPr>
        <p:txBody>
          <a:bodyPr>
            <a:normAutofit/>
          </a:bodyPr>
          <a:lstStyle/>
          <a:p>
            <a:pPr marL="533400" indent="-533400" eaLnBrk="1" hangingPunct="1">
              <a:lnSpc>
                <a:spcPct val="90000"/>
              </a:lnSpc>
              <a:spcBef>
                <a:spcPct val="50000"/>
              </a:spcBef>
            </a:pPr>
            <a:r>
              <a:rPr lang="en-US" altLang="zh-CN" sz="1800" dirty="0" smtClean="0">
                <a:ea typeface="SimSun" panose="02010600030101010101" pitchFamily="2" charset="-122"/>
              </a:rPr>
              <a:t>Definition: Disallowing of communication between various sites, messages to external parties, access to information, applications and data stored on network storage devices. </a:t>
            </a:r>
          </a:p>
          <a:p>
            <a:pPr marL="533400" indent="-533400" eaLnBrk="1" hangingPunct="1">
              <a:lnSpc>
                <a:spcPct val="90000"/>
              </a:lnSpc>
              <a:spcBef>
                <a:spcPct val="50000"/>
              </a:spcBef>
            </a:pPr>
            <a:r>
              <a:rPr lang="en-US" altLang="zh-CN" sz="1800" dirty="0" smtClean="0">
                <a:ea typeface="SimSun" panose="02010600030101010101" pitchFamily="2" charset="-122"/>
              </a:rPr>
              <a:t>Typical Behaviors</a:t>
            </a:r>
          </a:p>
          <a:p>
            <a:pPr marL="1023938" lvl="1" indent="-457200" eaLnBrk="1" hangingPunct="1">
              <a:lnSpc>
                <a:spcPct val="90000"/>
              </a:lnSpc>
            </a:pPr>
            <a:r>
              <a:rPr lang="en-US" altLang="zh-CN" sz="1600" dirty="0" smtClean="0">
                <a:ea typeface="SimSun" panose="02010600030101010101" pitchFamily="2" charset="-122"/>
              </a:rPr>
              <a:t>Loss of communications service can lead to loss of availability of information.</a:t>
            </a:r>
          </a:p>
          <a:p>
            <a:pPr marL="1023938" lvl="1" indent="-457200" eaLnBrk="1" hangingPunct="1">
              <a:lnSpc>
                <a:spcPct val="90000"/>
              </a:lnSpc>
            </a:pPr>
            <a:r>
              <a:rPr lang="en-US" altLang="zh-CN" sz="1600" dirty="0" smtClean="0">
                <a:ea typeface="SimSun" panose="02010600030101010101" pitchFamily="2" charset="-122"/>
              </a:rPr>
              <a:t>Caused by accidental damage to network, hardware or software failure, environmental damage, or loss of essential services</a:t>
            </a:r>
          </a:p>
          <a:p>
            <a:pPr marL="533400" indent="-533400" eaLnBrk="1" hangingPunct="1">
              <a:lnSpc>
                <a:spcPct val="90000"/>
              </a:lnSpc>
              <a:spcBef>
                <a:spcPct val="50000"/>
              </a:spcBef>
            </a:pPr>
            <a:r>
              <a:rPr lang="en-US" altLang="zh-CN" sz="1800" dirty="0" smtClean="0">
                <a:ea typeface="SimSun" panose="02010600030101010101" pitchFamily="2" charset="-122"/>
              </a:rPr>
              <a:t>Vulnerabilities</a:t>
            </a:r>
          </a:p>
          <a:p>
            <a:pPr marL="1023938" lvl="1" indent="-457200" eaLnBrk="1" hangingPunct="1">
              <a:lnSpc>
                <a:spcPct val="90000"/>
              </a:lnSpc>
            </a:pPr>
            <a:r>
              <a:rPr lang="en-US" altLang="zh-CN" sz="1600" dirty="0" smtClean="0">
                <a:ea typeface="SimSun" panose="02010600030101010101" pitchFamily="2" charset="-122"/>
              </a:rPr>
              <a:t>Lack of planning and implementation of communications cabling</a:t>
            </a:r>
          </a:p>
          <a:p>
            <a:pPr marL="1023938" lvl="1" indent="-457200" eaLnBrk="1" hangingPunct="1">
              <a:lnSpc>
                <a:spcPct val="90000"/>
              </a:lnSpc>
            </a:pPr>
            <a:r>
              <a:rPr lang="en-US" altLang="zh-CN" sz="1600" dirty="0" smtClean="0">
                <a:ea typeface="SimSun" panose="02010600030101010101" pitchFamily="2" charset="-122"/>
              </a:rPr>
              <a:t>Inadequate incident handling</a:t>
            </a:r>
          </a:p>
          <a:p>
            <a:pPr marL="533400" indent="-533400" eaLnBrk="1" hangingPunct="1">
              <a:lnSpc>
                <a:spcPct val="90000"/>
              </a:lnSpc>
            </a:pPr>
            <a:r>
              <a:rPr lang="en-US" altLang="zh-CN" sz="1800" dirty="0" smtClean="0">
                <a:ea typeface="SimSun" panose="02010600030101010101" pitchFamily="2" charset="-122"/>
              </a:rPr>
              <a:t>Prevention:</a:t>
            </a:r>
          </a:p>
          <a:p>
            <a:pPr marL="1023938" lvl="1" indent="-457200" eaLnBrk="1" hangingPunct="1">
              <a:lnSpc>
                <a:spcPct val="90000"/>
              </a:lnSpc>
            </a:pPr>
            <a:r>
              <a:rPr lang="en-US" altLang="zh-CN" sz="1600" dirty="0" smtClean="0">
                <a:ea typeface="SimSun" panose="02010600030101010101" pitchFamily="2" charset="-122"/>
              </a:rPr>
              <a:t>Maintain communications equipment</a:t>
            </a:r>
          </a:p>
          <a:p>
            <a:pPr marL="533400" indent="-533400" eaLnBrk="1" hangingPunct="1">
              <a:lnSpc>
                <a:spcPct val="90000"/>
              </a:lnSpc>
            </a:pPr>
            <a:r>
              <a:rPr lang="en-US" altLang="zh-CN" sz="1800" dirty="0" smtClean="0">
                <a:ea typeface="SimSun" panose="02010600030101010101" pitchFamily="2" charset="-122"/>
              </a:rPr>
              <a:t>Countermeasures</a:t>
            </a:r>
          </a:p>
          <a:p>
            <a:pPr marL="1023938" lvl="1" indent="-457200" eaLnBrk="1" hangingPunct="1">
              <a:lnSpc>
                <a:spcPct val="90000"/>
              </a:lnSpc>
            </a:pPr>
            <a:r>
              <a:rPr lang="en-US" altLang="zh-CN" sz="1600" dirty="0" smtClean="0">
                <a:ea typeface="SimSun" panose="02010600030101010101" pitchFamily="2" charset="-122"/>
              </a:rPr>
              <a:t>Use an Uninterrupted Power Supply (UPS)</a:t>
            </a:r>
          </a:p>
          <a:p>
            <a:pPr marL="1023938" lvl="1" indent="-457200" eaLnBrk="1" hangingPunct="1">
              <a:lnSpc>
                <a:spcPct val="90000"/>
              </a:lnSpc>
            </a:pPr>
            <a:r>
              <a:rPr lang="en-US" altLang="zh-CN" sz="1600" dirty="0" smtClean="0">
                <a:ea typeface="SimSun" panose="02010600030101010101" pitchFamily="2" charset="-122"/>
              </a:rPr>
              <a:t>Perform continuous back-ups.</a:t>
            </a:r>
          </a:p>
          <a:p>
            <a:pPr marL="1023938" lvl="1" indent="-457200" eaLnBrk="1" hangingPunct="1">
              <a:lnSpc>
                <a:spcPct val="90000"/>
              </a:lnSpc>
            </a:pPr>
            <a:r>
              <a:rPr lang="en-US" altLang="zh-CN" sz="1600" dirty="0" smtClean="0">
                <a:ea typeface="SimSun" panose="02010600030101010101" pitchFamily="2" charset="-122"/>
              </a:rPr>
              <a:t>Plan and implement communications cabling well</a:t>
            </a:r>
          </a:p>
          <a:p>
            <a:pPr marL="1023938" lvl="1" indent="-457200" eaLnBrk="1" hangingPunct="1">
              <a:lnSpc>
                <a:spcPct val="90000"/>
              </a:lnSpc>
            </a:pPr>
            <a:r>
              <a:rPr lang="en-US" altLang="zh-CN" sz="1600" dirty="0" smtClean="0">
                <a:ea typeface="SimSun" panose="02010600030101010101" pitchFamily="2" charset="-122"/>
              </a:rPr>
              <a:t>Enforce network management</a:t>
            </a:r>
          </a:p>
        </p:txBody>
      </p:sp>
      <p:sp>
        <p:nvSpPr>
          <p:cNvPr id="563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B2ADFD7-BC5F-4E12-A11C-9EB26CFD9354}" type="slidenum">
              <a:rPr lang="zh-CN" altLang="en-US" sz="1400"/>
              <a:pPr eaLnBrk="1" hangingPunct="1"/>
              <a:t>35</a:t>
            </a:fld>
            <a:endParaRPr lang="en-US" altLang="zh-CN" sz="1400"/>
          </a:p>
        </p:txBody>
      </p:sp>
      <p:sp>
        <p:nvSpPr>
          <p:cNvPr id="56324"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Failure of Communications Services</a:t>
            </a:r>
          </a:p>
        </p:txBody>
      </p:sp>
    </p:spTree>
    <p:extLst>
      <p:ext uri="{BB962C8B-B14F-4D97-AF65-F5344CB8AC3E}">
        <p14:creationId xmlns:p14="http://schemas.microsoft.com/office/powerpoint/2010/main" val="885418022"/>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idx="1"/>
          </p:nvPr>
        </p:nvSpPr>
        <p:spPr>
          <a:xfrm>
            <a:off x="685800" y="1362869"/>
            <a:ext cx="8229600" cy="4953000"/>
          </a:xfrm>
        </p:spPr>
        <p:txBody>
          <a:bodyPr>
            <a:normAutofit lnSpcReduction="10000"/>
          </a:bodyPr>
          <a:lstStyle/>
          <a:p>
            <a:pPr marL="533400" indent="-533400" eaLnBrk="1" hangingPunct="1">
              <a:lnSpc>
                <a:spcPct val="90000"/>
              </a:lnSpc>
              <a:spcBef>
                <a:spcPct val="50000"/>
              </a:spcBef>
            </a:pPr>
            <a:r>
              <a:rPr lang="en-US" altLang="zh-CN" sz="2000" dirty="0" smtClean="0">
                <a:solidFill>
                  <a:srgbClr val="FF0000"/>
                </a:solidFill>
                <a:ea typeface="SimSun" panose="02010600030101010101" pitchFamily="2" charset="-122"/>
              </a:rPr>
              <a:t>Definition</a:t>
            </a:r>
            <a:r>
              <a:rPr lang="en-US" altLang="zh-CN" sz="2000" dirty="0" smtClean="0">
                <a:ea typeface="SimSun" panose="02010600030101010101" pitchFamily="2" charset="-122"/>
              </a:rPr>
              <a:t>: Outsourcing of operations must include security requirements and responsibilities</a:t>
            </a:r>
          </a:p>
          <a:p>
            <a:pPr marL="533400" indent="-533400" eaLnBrk="1" hangingPunct="1">
              <a:lnSpc>
                <a:spcPct val="90000"/>
              </a:lnSpc>
              <a:spcBef>
                <a:spcPct val="50000"/>
              </a:spcBef>
            </a:pPr>
            <a:r>
              <a:rPr lang="en-US" altLang="zh-CN" sz="2000" dirty="0" smtClean="0">
                <a:ea typeface="SimSun" panose="02010600030101010101" pitchFamily="2" charset="-122"/>
              </a:rPr>
              <a:t>Typical Behaviors</a:t>
            </a:r>
          </a:p>
          <a:p>
            <a:pPr marL="1023938" lvl="1" indent="-457200" eaLnBrk="1" hangingPunct="1">
              <a:lnSpc>
                <a:spcPct val="90000"/>
              </a:lnSpc>
            </a:pPr>
            <a:r>
              <a:rPr lang="en-US" altLang="zh-CN" sz="1800" dirty="0" smtClean="0">
                <a:ea typeface="SimSun" panose="02010600030101010101" pitchFamily="2" charset="-122"/>
              </a:rPr>
              <a:t>Failure of outsourced operations can result in loss of availability, confidentiality and integrity of information</a:t>
            </a:r>
          </a:p>
          <a:p>
            <a:pPr marL="533400" indent="-533400" eaLnBrk="1" hangingPunct="1">
              <a:lnSpc>
                <a:spcPct val="90000"/>
              </a:lnSpc>
              <a:spcBef>
                <a:spcPct val="50000"/>
              </a:spcBef>
            </a:pPr>
            <a:r>
              <a:rPr lang="en-US" altLang="zh-CN" sz="2000" dirty="0" smtClean="0">
                <a:ea typeface="SimSun" panose="02010600030101010101" pitchFamily="2" charset="-122"/>
              </a:rPr>
              <a:t>Vulnerabilities</a:t>
            </a:r>
          </a:p>
          <a:p>
            <a:pPr marL="1023938" lvl="1" indent="-457200" eaLnBrk="1" hangingPunct="1">
              <a:lnSpc>
                <a:spcPct val="90000"/>
              </a:lnSpc>
            </a:pPr>
            <a:r>
              <a:rPr lang="en-US" altLang="zh-CN" sz="1800" dirty="0" smtClean="0">
                <a:ea typeface="SimSun" panose="02010600030101010101" pitchFamily="2" charset="-122"/>
              </a:rPr>
              <a:t>Unclear obligations in outsourcing agreements</a:t>
            </a:r>
          </a:p>
          <a:p>
            <a:pPr marL="1023938" lvl="1" indent="-457200" eaLnBrk="1" hangingPunct="1">
              <a:lnSpc>
                <a:spcPct val="90000"/>
              </a:lnSpc>
            </a:pPr>
            <a:r>
              <a:rPr lang="en-US" altLang="zh-CN" sz="1800" dirty="0" smtClean="0">
                <a:ea typeface="SimSun" panose="02010600030101010101" pitchFamily="2" charset="-122"/>
              </a:rPr>
              <a:t>Non business continuity plans or procedures for information and information asset recovery.</a:t>
            </a:r>
          </a:p>
          <a:p>
            <a:pPr marL="1023938" lvl="1" indent="-457200" eaLnBrk="1" hangingPunct="1">
              <a:lnSpc>
                <a:spcPct val="90000"/>
              </a:lnSpc>
            </a:pPr>
            <a:r>
              <a:rPr lang="en-US" altLang="zh-CN" sz="1800" dirty="0" smtClean="0">
                <a:ea typeface="SimSun" panose="02010600030101010101" pitchFamily="2" charset="-122"/>
              </a:rPr>
              <a:t>Back up files and systems not available.</a:t>
            </a:r>
          </a:p>
          <a:p>
            <a:pPr marL="533400" indent="-533400" eaLnBrk="1" hangingPunct="1">
              <a:lnSpc>
                <a:spcPct val="90000"/>
              </a:lnSpc>
              <a:spcBef>
                <a:spcPct val="50000"/>
              </a:spcBef>
            </a:pPr>
            <a:r>
              <a:rPr lang="en-US" altLang="zh-CN" sz="2000" dirty="0" smtClean="0">
                <a:ea typeface="SimSun" panose="02010600030101010101" pitchFamily="2" charset="-122"/>
              </a:rPr>
              <a:t>Prevention:</a:t>
            </a:r>
          </a:p>
          <a:p>
            <a:pPr marL="1023938" lvl="1" indent="-457200" eaLnBrk="1" hangingPunct="1">
              <a:lnSpc>
                <a:spcPct val="90000"/>
              </a:lnSpc>
            </a:pPr>
            <a:r>
              <a:rPr lang="en-US" altLang="zh-CN" sz="1800" dirty="0" smtClean="0">
                <a:ea typeface="SimSun" panose="02010600030101010101" pitchFamily="2" charset="-122"/>
              </a:rPr>
              <a:t>Create clear outsourcing agreements</a:t>
            </a:r>
          </a:p>
          <a:p>
            <a:pPr marL="533400" indent="-533400" eaLnBrk="1" hangingPunct="1">
              <a:lnSpc>
                <a:spcPct val="90000"/>
              </a:lnSpc>
              <a:spcBef>
                <a:spcPct val="50000"/>
              </a:spcBef>
            </a:pPr>
            <a:r>
              <a:rPr lang="en-US" altLang="zh-CN" sz="2000" dirty="0" smtClean="0">
                <a:ea typeface="SimSun" panose="02010600030101010101" pitchFamily="2" charset="-122"/>
              </a:rPr>
              <a:t>Countermeasures</a:t>
            </a:r>
          </a:p>
          <a:p>
            <a:pPr marL="1023938" lvl="1" indent="-457200" eaLnBrk="1" hangingPunct="1">
              <a:lnSpc>
                <a:spcPct val="90000"/>
              </a:lnSpc>
            </a:pPr>
            <a:r>
              <a:rPr lang="en-US" altLang="zh-CN" sz="1800" dirty="0" smtClean="0">
                <a:ea typeface="SimSun" panose="02010600030101010101" pitchFamily="2" charset="-122"/>
              </a:rPr>
              <a:t>Implement an effective business continuity plan</a:t>
            </a:r>
          </a:p>
          <a:p>
            <a:pPr marL="1023938" lvl="1" indent="-457200" eaLnBrk="1" hangingPunct="1">
              <a:lnSpc>
                <a:spcPct val="90000"/>
              </a:lnSpc>
            </a:pPr>
            <a:r>
              <a:rPr lang="en-US" altLang="zh-CN" sz="1800" dirty="0" smtClean="0">
                <a:ea typeface="SimSun" panose="02010600030101010101" pitchFamily="2" charset="-122"/>
              </a:rPr>
              <a:t>Back up files and system</a:t>
            </a:r>
          </a:p>
          <a:p>
            <a:pPr marL="533400" indent="-533400" eaLnBrk="1" hangingPunct="1">
              <a:lnSpc>
                <a:spcPct val="90000"/>
              </a:lnSpc>
              <a:spcBef>
                <a:spcPct val="50000"/>
              </a:spcBef>
            </a:pPr>
            <a:endParaRPr lang="en-US" altLang="zh-CN" sz="2000" dirty="0" smtClean="0">
              <a:ea typeface="SimSun" panose="02010600030101010101" pitchFamily="2" charset="-122"/>
            </a:endParaRPr>
          </a:p>
        </p:txBody>
      </p:sp>
      <p:sp>
        <p:nvSpPr>
          <p:cNvPr id="573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7F6ED2-AAB2-4DE7-9423-8D652FB8EC2C}" type="slidenum">
              <a:rPr lang="zh-CN" altLang="en-US" sz="1400"/>
              <a:pPr eaLnBrk="1" hangingPunct="1"/>
              <a:t>36</a:t>
            </a:fld>
            <a:endParaRPr lang="en-US" altLang="zh-CN" sz="1400"/>
          </a:p>
        </p:txBody>
      </p:sp>
      <p:sp>
        <p:nvSpPr>
          <p:cNvPr id="57348"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Failure to Outsource Operations</a:t>
            </a:r>
          </a:p>
        </p:txBody>
      </p:sp>
    </p:spTree>
    <p:extLst>
      <p:ext uri="{BB962C8B-B14F-4D97-AF65-F5344CB8AC3E}">
        <p14:creationId xmlns:p14="http://schemas.microsoft.com/office/powerpoint/2010/main" val="740444704"/>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idx="1"/>
          </p:nvPr>
        </p:nvSpPr>
        <p:spPr>
          <a:xfrm>
            <a:off x="685800" y="1284157"/>
            <a:ext cx="8229600" cy="4953000"/>
          </a:xfrm>
        </p:spPr>
        <p:txBody>
          <a:bodyPr>
            <a:normAutofit fontScale="92500" lnSpcReduction="10000"/>
          </a:bodyPr>
          <a:lstStyle/>
          <a:p>
            <a:pPr marL="533400" indent="-533400" eaLnBrk="1" hangingPunct="1">
              <a:lnSpc>
                <a:spcPct val="90000"/>
              </a:lnSpc>
              <a:spcBef>
                <a:spcPct val="50000"/>
              </a:spcBef>
            </a:pPr>
            <a:r>
              <a:rPr lang="en-US" altLang="zh-CN" sz="2000" dirty="0" smtClean="0">
                <a:ea typeface="SimSun" panose="02010600030101010101" pitchFamily="2" charset="-122"/>
              </a:rPr>
              <a:t>Definition: </a:t>
            </a:r>
          </a:p>
          <a:p>
            <a:pPr marL="1023938" lvl="1" indent="-457200" eaLnBrk="1" hangingPunct="1">
              <a:lnSpc>
                <a:spcPct val="90000"/>
              </a:lnSpc>
              <a:spcBef>
                <a:spcPct val="50000"/>
              </a:spcBef>
            </a:pPr>
            <a:r>
              <a:rPr lang="en-US" altLang="zh-CN" sz="1800" dirty="0" smtClean="0">
                <a:ea typeface="SimSun" panose="02010600030101010101" pitchFamily="2" charset="-122"/>
              </a:rPr>
              <a:t>Critical personnel are integral to the provision of company services</a:t>
            </a:r>
          </a:p>
          <a:p>
            <a:pPr marL="533400" indent="-533400" eaLnBrk="1" hangingPunct="1">
              <a:lnSpc>
                <a:spcPct val="90000"/>
              </a:lnSpc>
            </a:pPr>
            <a:r>
              <a:rPr lang="en-US" altLang="zh-CN" sz="2000" dirty="0" smtClean="0">
                <a:ea typeface="SimSun" panose="02010600030101010101" pitchFamily="2" charset="-122"/>
              </a:rPr>
              <a:t>Typical Behaviors: </a:t>
            </a:r>
          </a:p>
          <a:p>
            <a:pPr marL="1023938" lvl="1" indent="-457200" eaLnBrk="1" hangingPunct="1">
              <a:lnSpc>
                <a:spcPct val="90000"/>
              </a:lnSpc>
            </a:pPr>
            <a:r>
              <a:rPr lang="en-US" altLang="zh-CN" sz="1800" dirty="0" smtClean="0">
                <a:ea typeface="SimSun" panose="02010600030101010101" pitchFamily="2" charset="-122"/>
              </a:rPr>
              <a:t>Absence or loss of personnel can lead to loss of availability, confidentiality, integrity, and reliability.</a:t>
            </a:r>
          </a:p>
          <a:p>
            <a:pPr marL="533400" indent="-533400" eaLnBrk="1" hangingPunct="1">
              <a:lnSpc>
                <a:spcPct val="90000"/>
              </a:lnSpc>
              <a:spcBef>
                <a:spcPct val="50000"/>
              </a:spcBef>
            </a:pPr>
            <a:r>
              <a:rPr lang="en-US" altLang="zh-CN" sz="2000" dirty="0" smtClean="0">
                <a:ea typeface="SimSun" panose="02010600030101010101" pitchFamily="2" charset="-122"/>
              </a:rPr>
              <a:t>Vulnerabilities: </a:t>
            </a:r>
          </a:p>
          <a:p>
            <a:pPr marL="1023938" lvl="1" indent="-457200" eaLnBrk="1" hangingPunct="1">
              <a:lnSpc>
                <a:spcPct val="90000"/>
              </a:lnSpc>
              <a:spcBef>
                <a:spcPct val="50000"/>
              </a:spcBef>
            </a:pPr>
            <a:r>
              <a:rPr lang="en-US" altLang="zh-CN" sz="1800" dirty="0" smtClean="0">
                <a:ea typeface="SimSun" panose="02010600030101010101" pitchFamily="2" charset="-122"/>
              </a:rPr>
              <a:t>No backup of key personnel</a:t>
            </a:r>
          </a:p>
          <a:p>
            <a:pPr marL="1023938" lvl="1" indent="-457200" eaLnBrk="1" hangingPunct="1">
              <a:lnSpc>
                <a:spcPct val="90000"/>
              </a:lnSpc>
              <a:spcBef>
                <a:spcPct val="50000"/>
              </a:spcBef>
            </a:pPr>
            <a:r>
              <a:rPr lang="en-US" altLang="zh-CN" sz="1800" dirty="0" smtClean="0">
                <a:ea typeface="SimSun" panose="02010600030101010101" pitchFamily="2" charset="-122"/>
              </a:rPr>
              <a:t>Lack of succession planning</a:t>
            </a:r>
          </a:p>
          <a:p>
            <a:pPr marL="533400" indent="-533400" eaLnBrk="1" hangingPunct="1">
              <a:lnSpc>
                <a:spcPct val="90000"/>
              </a:lnSpc>
              <a:spcBef>
                <a:spcPct val="50000"/>
              </a:spcBef>
            </a:pPr>
            <a:r>
              <a:rPr lang="en-US" altLang="zh-CN" sz="2000" dirty="0" smtClean="0">
                <a:ea typeface="SimSun" panose="02010600030101010101" pitchFamily="2" charset="-122"/>
              </a:rPr>
              <a:t>Prevention</a:t>
            </a:r>
          </a:p>
          <a:p>
            <a:pPr marL="1023938" lvl="1" indent="-457200" eaLnBrk="1" hangingPunct="1">
              <a:lnSpc>
                <a:spcPct val="90000"/>
              </a:lnSpc>
              <a:spcBef>
                <a:spcPct val="50000"/>
              </a:spcBef>
            </a:pPr>
            <a:r>
              <a:rPr lang="en-US" altLang="zh-CN" sz="1800" dirty="0" smtClean="0">
                <a:ea typeface="SimSun" panose="02010600030101010101" pitchFamily="2" charset="-122"/>
              </a:rPr>
              <a:t>Maintain redundancy of personnel skills</a:t>
            </a:r>
          </a:p>
          <a:p>
            <a:pPr marL="533400" indent="-533400" eaLnBrk="1" hangingPunct="1">
              <a:lnSpc>
                <a:spcPct val="90000"/>
              </a:lnSpc>
              <a:spcBef>
                <a:spcPct val="50000"/>
              </a:spcBef>
            </a:pPr>
            <a:r>
              <a:rPr lang="en-US" altLang="zh-CN" sz="2000" dirty="0" smtClean="0">
                <a:ea typeface="SimSun" panose="02010600030101010101" pitchFamily="2" charset="-122"/>
              </a:rPr>
              <a:t>Countermeasures</a:t>
            </a:r>
          </a:p>
          <a:p>
            <a:pPr marL="1023938" lvl="1" indent="-457200" eaLnBrk="1" hangingPunct="1">
              <a:lnSpc>
                <a:spcPct val="90000"/>
              </a:lnSpc>
              <a:spcBef>
                <a:spcPct val="50000"/>
              </a:spcBef>
            </a:pPr>
            <a:r>
              <a:rPr lang="en-US" altLang="zh-CN" sz="1800" dirty="0" smtClean="0">
                <a:ea typeface="SimSun" panose="02010600030101010101" pitchFamily="2" charset="-122"/>
              </a:rPr>
              <a:t>Document procedures</a:t>
            </a:r>
          </a:p>
          <a:p>
            <a:pPr marL="1023938" lvl="1" indent="-457200" eaLnBrk="1" hangingPunct="1">
              <a:lnSpc>
                <a:spcPct val="90000"/>
              </a:lnSpc>
              <a:spcBef>
                <a:spcPct val="50000"/>
              </a:spcBef>
            </a:pPr>
            <a:r>
              <a:rPr lang="en-US" altLang="zh-CN" sz="1800" dirty="0" smtClean="0">
                <a:ea typeface="SimSun" panose="02010600030101010101" pitchFamily="2" charset="-122"/>
              </a:rPr>
              <a:t>Plan for succession</a:t>
            </a:r>
          </a:p>
        </p:txBody>
      </p:sp>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86ECFDC-D1B7-4CE2-870C-F232D107EBA8}" type="slidenum">
              <a:rPr lang="zh-CN" altLang="en-US" sz="1400"/>
              <a:pPr eaLnBrk="1" hangingPunct="1"/>
              <a:t>37</a:t>
            </a:fld>
            <a:endParaRPr lang="en-US" altLang="zh-CN" sz="1400"/>
          </a:p>
        </p:txBody>
      </p:sp>
      <p:sp>
        <p:nvSpPr>
          <p:cNvPr id="58372"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Loss or Absence of Key Personnel</a:t>
            </a:r>
          </a:p>
        </p:txBody>
      </p:sp>
    </p:spTree>
    <p:extLst>
      <p:ext uri="{BB962C8B-B14F-4D97-AF65-F5344CB8AC3E}">
        <p14:creationId xmlns:p14="http://schemas.microsoft.com/office/powerpoint/2010/main" val="3060797480"/>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026"/>
          <p:cNvSpPr>
            <a:spLocks noGrp="1" noChangeArrowheads="1"/>
          </p:cNvSpPr>
          <p:nvPr>
            <p:ph idx="1"/>
          </p:nvPr>
        </p:nvSpPr>
        <p:spPr>
          <a:xfrm>
            <a:off x="685800" y="1362869"/>
            <a:ext cx="8229600" cy="4953000"/>
          </a:xfrm>
        </p:spPr>
        <p:txBody>
          <a:bodyPr>
            <a:normAutofit lnSpcReduction="10000"/>
          </a:bodyPr>
          <a:lstStyle/>
          <a:p>
            <a:pPr marL="533400" indent="-533400" eaLnBrk="1" hangingPunct="1">
              <a:lnSpc>
                <a:spcPct val="90000"/>
              </a:lnSpc>
            </a:pPr>
            <a:r>
              <a:rPr lang="en-US" altLang="zh-CN" sz="2400" dirty="0" smtClean="0">
                <a:ea typeface="SimSun" panose="02010600030101010101" pitchFamily="2" charset="-122"/>
              </a:rPr>
              <a:t>Definition: </a:t>
            </a:r>
          </a:p>
          <a:p>
            <a:pPr marL="1023938" lvl="1" indent="-457200" eaLnBrk="1" hangingPunct="1">
              <a:lnSpc>
                <a:spcPct val="90000"/>
              </a:lnSpc>
            </a:pPr>
            <a:r>
              <a:rPr lang="en-US" altLang="zh-CN" sz="2000" dirty="0" smtClean="0">
                <a:ea typeface="SimSun" panose="02010600030101010101" pitchFamily="2" charset="-122"/>
              </a:rPr>
              <a:t>Accidental directing or re-routing of messages</a:t>
            </a:r>
          </a:p>
          <a:p>
            <a:pPr marL="533400" indent="-533400" eaLnBrk="1" hangingPunct="1">
              <a:lnSpc>
                <a:spcPct val="90000"/>
              </a:lnSpc>
            </a:pPr>
            <a:r>
              <a:rPr lang="en-US" altLang="zh-CN" sz="2400" dirty="0" smtClean="0">
                <a:ea typeface="SimSun" panose="02010600030101010101" pitchFamily="2" charset="-122"/>
              </a:rPr>
              <a:t>Typical Behaviors: </a:t>
            </a:r>
          </a:p>
          <a:p>
            <a:pPr marL="1023938" lvl="1" indent="-457200" eaLnBrk="1" hangingPunct="1">
              <a:lnSpc>
                <a:spcPct val="90000"/>
              </a:lnSpc>
            </a:pPr>
            <a:r>
              <a:rPr lang="en-US" altLang="zh-CN" sz="2000" dirty="0" smtClean="0">
                <a:ea typeface="SimSun" panose="02010600030101010101" pitchFamily="2" charset="-122"/>
              </a:rPr>
              <a:t>Can lead to loss of confidentiality of messages are not protected and loss of availability to the intended recipient.</a:t>
            </a:r>
          </a:p>
          <a:p>
            <a:pPr marL="533400" indent="-533400" eaLnBrk="1" hangingPunct="1">
              <a:lnSpc>
                <a:spcPct val="90000"/>
              </a:lnSpc>
            </a:pPr>
            <a:r>
              <a:rPr lang="en-US" altLang="zh-CN" sz="2400" dirty="0" smtClean="0">
                <a:ea typeface="SimSun" panose="02010600030101010101" pitchFamily="2" charset="-122"/>
              </a:rPr>
              <a:t>Vulnerabilities: </a:t>
            </a:r>
          </a:p>
          <a:p>
            <a:pPr marL="1023938" lvl="1" indent="-457200" eaLnBrk="1" hangingPunct="1">
              <a:lnSpc>
                <a:spcPct val="90000"/>
              </a:lnSpc>
            </a:pPr>
            <a:r>
              <a:rPr lang="en-US" altLang="zh-CN" sz="2000" dirty="0" smtClean="0">
                <a:ea typeface="SimSun" panose="02010600030101010101" pitchFamily="2" charset="-122"/>
              </a:rPr>
              <a:t>Non-encrypted sensitive data</a:t>
            </a:r>
          </a:p>
          <a:p>
            <a:pPr marL="1023938" lvl="1" indent="-457200" eaLnBrk="1" hangingPunct="1">
              <a:lnSpc>
                <a:spcPct val="90000"/>
              </a:lnSpc>
            </a:pPr>
            <a:r>
              <a:rPr lang="en-US" altLang="zh-CN" sz="2000" dirty="0" smtClean="0">
                <a:ea typeface="SimSun" panose="02010600030101010101" pitchFamily="2" charset="-122"/>
              </a:rPr>
              <a:t>Lack of message receipt proof</a:t>
            </a:r>
          </a:p>
          <a:p>
            <a:pPr marL="533400" indent="-533400" eaLnBrk="1" hangingPunct="1">
              <a:lnSpc>
                <a:spcPct val="90000"/>
              </a:lnSpc>
            </a:pPr>
            <a:r>
              <a:rPr lang="en-US" altLang="zh-CN" sz="2400" dirty="0" smtClean="0">
                <a:ea typeface="SimSun" panose="02010600030101010101" pitchFamily="2" charset="-122"/>
              </a:rPr>
              <a:t>Prevention: </a:t>
            </a:r>
          </a:p>
          <a:p>
            <a:pPr marL="1023938" lvl="1" indent="-457200" eaLnBrk="1" hangingPunct="1">
              <a:lnSpc>
                <a:spcPct val="90000"/>
              </a:lnSpc>
            </a:pPr>
            <a:r>
              <a:rPr lang="en-US" altLang="zh-CN" sz="2000" dirty="0" smtClean="0">
                <a:ea typeface="SimSun" panose="02010600030101010101" pitchFamily="2" charset="-122"/>
              </a:rPr>
              <a:t>Train users in policies</a:t>
            </a:r>
          </a:p>
          <a:p>
            <a:pPr marL="533400" indent="-533400" eaLnBrk="1" hangingPunct="1">
              <a:lnSpc>
                <a:spcPct val="90000"/>
              </a:lnSpc>
            </a:pPr>
            <a:r>
              <a:rPr lang="en-US" altLang="zh-CN" sz="2400" dirty="0" smtClean="0">
                <a:ea typeface="SimSun" panose="02010600030101010101" pitchFamily="2" charset="-122"/>
              </a:rPr>
              <a:t>Countermeasures:</a:t>
            </a:r>
          </a:p>
          <a:p>
            <a:pPr marL="1023938" lvl="1" indent="-457200" eaLnBrk="1" hangingPunct="1">
              <a:lnSpc>
                <a:spcPct val="90000"/>
              </a:lnSpc>
            </a:pPr>
            <a:r>
              <a:rPr lang="en-US" altLang="zh-CN" sz="2000" dirty="0" smtClean="0">
                <a:ea typeface="SimSun" panose="02010600030101010101" pitchFamily="2" charset="-122"/>
              </a:rPr>
              <a:t>Encrypt sensitive data</a:t>
            </a:r>
          </a:p>
          <a:p>
            <a:pPr marL="1023938" lvl="1" indent="-457200" eaLnBrk="1" hangingPunct="1">
              <a:lnSpc>
                <a:spcPct val="90000"/>
              </a:lnSpc>
            </a:pPr>
            <a:r>
              <a:rPr lang="en-US" altLang="zh-CN" sz="2000" dirty="0" smtClean="0">
                <a:ea typeface="SimSun" panose="02010600030101010101" pitchFamily="2" charset="-122"/>
              </a:rPr>
              <a:t>User receipts</a:t>
            </a:r>
          </a:p>
        </p:txBody>
      </p:sp>
      <p:sp>
        <p:nvSpPr>
          <p:cNvPr id="593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5BFF33-B661-4D5D-A4EF-67227598BAF2}" type="slidenum">
              <a:rPr lang="zh-CN" altLang="en-US" sz="1400"/>
              <a:pPr eaLnBrk="1" hangingPunct="1"/>
              <a:t>38</a:t>
            </a:fld>
            <a:endParaRPr lang="en-US" altLang="zh-CN" sz="1400"/>
          </a:p>
        </p:txBody>
      </p:sp>
      <p:sp>
        <p:nvSpPr>
          <p:cNvPr id="59396"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Misrouting/Re-routing of messages</a:t>
            </a:r>
          </a:p>
        </p:txBody>
      </p:sp>
    </p:spTree>
    <p:extLst>
      <p:ext uri="{BB962C8B-B14F-4D97-AF65-F5344CB8AC3E}">
        <p14:creationId xmlns:p14="http://schemas.microsoft.com/office/powerpoint/2010/main" val="826981425"/>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26"/>
          <p:cNvSpPr>
            <a:spLocks noGrp="1" noChangeArrowheads="1"/>
          </p:cNvSpPr>
          <p:nvPr>
            <p:ph idx="1"/>
          </p:nvPr>
        </p:nvSpPr>
        <p:spPr>
          <a:xfrm>
            <a:off x="685800" y="1299148"/>
            <a:ext cx="8229600" cy="4953000"/>
          </a:xfrm>
        </p:spPr>
        <p:txBody>
          <a:bodyPr/>
          <a:lstStyle/>
          <a:p>
            <a:pPr marL="533400" indent="-533400" eaLnBrk="1" hangingPunct="1">
              <a:lnSpc>
                <a:spcPct val="90000"/>
              </a:lnSpc>
              <a:spcBef>
                <a:spcPct val="50000"/>
              </a:spcBef>
            </a:pPr>
            <a:r>
              <a:rPr lang="en-US" altLang="zh-CN" sz="2400" dirty="0" smtClean="0">
                <a:solidFill>
                  <a:srgbClr val="FF0000"/>
                </a:solidFill>
                <a:ea typeface="SimSun" panose="02010600030101010101" pitchFamily="2" charset="-122"/>
              </a:rPr>
              <a:t>Definition</a:t>
            </a:r>
            <a:r>
              <a:rPr lang="en-US" altLang="zh-CN" sz="2400" dirty="0" smtClean="0">
                <a:ea typeface="SimSun" panose="02010600030101010101" pitchFamily="2" charset="-122"/>
              </a:rPr>
              <a:t>: Environmental condition which causes catastrophic damage. E.g. earthquakes, fire, flood, storms, tidal waves.</a:t>
            </a:r>
          </a:p>
          <a:p>
            <a:pPr marL="533400" indent="-533400" eaLnBrk="1" hangingPunct="1">
              <a:lnSpc>
                <a:spcPct val="90000"/>
              </a:lnSpc>
              <a:spcBef>
                <a:spcPct val="50000"/>
              </a:spcBef>
            </a:pPr>
            <a:r>
              <a:rPr lang="en-US" altLang="zh-CN" sz="2400" dirty="0" smtClean="0">
                <a:ea typeface="SimSun" panose="02010600030101010101" pitchFamily="2" charset="-122"/>
              </a:rPr>
              <a:t>Typical Behaviors</a:t>
            </a:r>
          </a:p>
          <a:p>
            <a:pPr marL="1023938" lvl="1" indent="-457200" eaLnBrk="1" hangingPunct="1">
              <a:lnSpc>
                <a:spcPct val="90000"/>
              </a:lnSpc>
            </a:pPr>
            <a:r>
              <a:rPr lang="en-US" altLang="zh-CN" sz="2000" dirty="0" smtClean="0">
                <a:ea typeface="SimSun" panose="02010600030101010101" pitchFamily="2" charset="-122"/>
              </a:rPr>
              <a:t>Physical Damage</a:t>
            </a:r>
          </a:p>
          <a:p>
            <a:pPr marL="1023938" lvl="1" indent="-457200" eaLnBrk="1" hangingPunct="1">
              <a:lnSpc>
                <a:spcPct val="90000"/>
              </a:lnSpc>
            </a:pPr>
            <a:r>
              <a:rPr lang="en-US" altLang="zh-CN" sz="2000" dirty="0" smtClean="0">
                <a:ea typeface="SimSun" panose="02010600030101010101" pitchFamily="2" charset="-122"/>
              </a:rPr>
              <a:t>Loss of data, documentation, and equipment</a:t>
            </a:r>
          </a:p>
          <a:p>
            <a:pPr marL="1023938" lvl="1" indent="-457200" eaLnBrk="1" hangingPunct="1">
              <a:lnSpc>
                <a:spcPct val="90000"/>
              </a:lnSpc>
            </a:pPr>
            <a:r>
              <a:rPr lang="en-US" altLang="zh-CN" sz="2000" dirty="0" smtClean="0">
                <a:ea typeface="SimSun" panose="02010600030101010101" pitchFamily="2" charset="-122"/>
              </a:rPr>
              <a:t>Loss of availability of information (leads to loss of trust, financial loss, legal liability)</a:t>
            </a:r>
          </a:p>
          <a:p>
            <a:pPr marL="533400" indent="-533400" eaLnBrk="1" hangingPunct="1">
              <a:lnSpc>
                <a:spcPct val="90000"/>
              </a:lnSpc>
              <a:spcBef>
                <a:spcPct val="50000"/>
              </a:spcBef>
            </a:pPr>
            <a:r>
              <a:rPr lang="en-US" altLang="zh-CN" sz="2400" dirty="0" smtClean="0">
                <a:ea typeface="SimSun" panose="02010600030101010101" pitchFamily="2" charset="-122"/>
              </a:rPr>
              <a:t>Vulnerabilities</a:t>
            </a:r>
          </a:p>
          <a:p>
            <a:pPr marL="1023938" lvl="1" indent="-457200" eaLnBrk="1" hangingPunct="1">
              <a:lnSpc>
                <a:spcPct val="90000"/>
              </a:lnSpc>
            </a:pPr>
            <a:r>
              <a:rPr lang="en-US" altLang="zh-CN" sz="2000" dirty="0" smtClean="0">
                <a:ea typeface="SimSun" panose="02010600030101010101" pitchFamily="2" charset="-122"/>
              </a:rPr>
              <a:t>Storing data and processing facilities in known location where natural disasters tend to occur</a:t>
            </a:r>
          </a:p>
          <a:p>
            <a:pPr marL="1023938" lvl="1" indent="-457200" eaLnBrk="1" hangingPunct="1">
              <a:lnSpc>
                <a:spcPct val="90000"/>
              </a:lnSpc>
            </a:pPr>
            <a:r>
              <a:rPr lang="en-US" altLang="zh-CN" sz="2000" dirty="0" smtClean="0">
                <a:ea typeface="SimSun" panose="02010600030101010101" pitchFamily="2" charset="-122"/>
              </a:rPr>
              <a:t>No fire/smoke detectors</a:t>
            </a:r>
          </a:p>
          <a:p>
            <a:pPr marL="1023938" lvl="1" indent="-457200" eaLnBrk="1" hangingPunct="1">
              <a:lnSpc>
                <a:spcPct val="90000"/>
              </a:lnSpc>
            </a:pPr>
            <a:r>
              <a:rPr lang="en-US" altLang="zh-CN" sz="2000" dirty="0" smtClean="0">
                <a:ea typeface="SimSun" panose="02010600030101010101" pitchFamily="2" charset="-122"/>
              </a:rPr>
              <a:t>No business continuity plans</a:t>
            </a:r>
          </a:p>
          <a:p>
            <a:pPr marL="1023938" lvl="1" indent="-457200" eaLnBrk="1" hangingPunct="1">
              <a:lnSpc>
                <a:spcPct val="90000"/>
              </a:lnSpc>
            </a:pPr>
            <a:r>
              <a:rPr lang="en-US" altLang="zh-CN" sz="2000" dirty="0" smtClean="0">
                <a:ea typeface="SimSun" panose="02010600030101010101" pitchFamily="2" charset="-122"/>
              </a:rPr>
              <a:t>Back-up files and systems are unavailable </a:t>
            </a:r>
          </a:p>
          <a:p>
            <a:pPr marL="1023938" lvl="1" indent="-457200" eaLnBrk="1" hangingPunct="1">
              <a:lnSpc>
                <a:spcPct val="90000"/>
              </a:lnSpc>
            </a:pPr>
            <a:endParaRPr lang="en-US" altLang="zh-CN" sz="2000" dirty="0" smtClean="0">
              <a:ea typeface="SimSun" panose="02010600030101010101" pitchFamily="2" charset="-122"/>
            </a:endParaRPr>
          </a:p>
        </p:txBody>
      </p:sp>
      <p:sp>
        <p:nvSpPr>
          <p:cNvPr id="604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FBE9E01-146A-4609-9226-DFECA22507A1}" type="slidenum">
              <a:rPr lang="zh-CN" altLang="en-US" sz="1400"/>
              <a:pPr eaLnBrk="1" hangingPunct="1"/>
              <a:t>39</a:t>
            </a:fld>
            <a:endParaRPr lang="en-US" altLang="zh-CN" sz="1400"/>
          </a:p>
        </p:txBody>
      </p:sp>
      <p:sp>
        <p:nvSpPr>
          <p:cNvPr id="60420"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Natural Disasters</a:t>
            </a:r>
          </a:p>
        </p:txBody>
      </p:sp>
    </p:spTree>
    <p:extLst>
      <p:ext uri="{BB962C8B-B14F-4D97-AF65-F5344CB8AC3E}">
        <p14:creationId xmlns:p14="http://schemas.microsoft.com/office/powerpoint/2010/main" val="4201025550"/>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762000" y="685800"/>
            <a:ext cx="7696200" cy="2133600"/>
          </a:xfrm>
        </p:spPr>
        <p:txBody>
          <a:bodyPr/>
          <a:lstStyle/>
          <a:p>
            <a:pPr eaLnBrk="1" hangingPunct="1"/>
            <a:r>
              <a:rPr lang="en-US" altLang="en-US" sz="3600" dirty="0" smtClean="0"/>
              <a:t>Malicious Code: Viruses</a:t>
            </a:r>
            <a:endParaRPr lang="en-US" altLang="en-US" sz="1400" dirty="0" smtClean="0"/>
          </a:p>
        </p:txBody>
      </p:sp>
      <p:sp>
        <p:nvSpPr>
          <p:cNvPr id="2" name="Slide Number Placeholder 1"/>
          <p:cNvSpPr>
            <a:spLocks noGrp="1"/>
          </p:cNvSpPr>
          <p:nvPr>
            <p:ph type="sldNum" sz="quarter" idx="12"/>
          </p:nvPr>
        </p:nvSpPr>
        <p:spPr/>
        <p:txBody>
          <a:bodyPr/>
          <a:lstStyle/>
          <a:p>
            <a:pPr>
              <a:defRPr/>
            </a:pPr>
            <a:fld id="{869CBC58-344A-4F82-8E65-7D1B2AF13FA7}" type="slidenum">
              <a:rPr lang="en-US" altLang="en-US" smtClean="0"/>
              <a:pPr>
                <a:defRPr/>
              </a:pPr>
              <a:t>4</a:t>
            </a:fld>
            <a:endParaRPr lang="en-US" altLang="en-US"/>
          </a:p>
        </p:txBody>
      </p:sp>
    </p:spTree>
    <p:extLst>
      <p:ext uri="{BB962C8B-B14F-4D97-AF65-F5344CB8AC3E}">
        <p14:creationId xmlns:p14="http://schemas.microsoft.com/office/powerpoint/2010/main" val="366382010"/>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1026"/>
          <p:cNvSpPr>
            <a:spLocks noGrp="1" noChangeArrowheads="1"/>
          </p:cNvSpPr>
          <p:nvPr>
            <p:ph idx="1"/>
          </p:nvPr>
        </p:nvSpPr>
        <p:spPr>
          <a:xfrm>
            <a:off x="685800" y="1362869"/>
            <a:ext cx="8229600" cy="4123531"/>
          </a:xfrm>
        </p:spPr>
        <p:txBody>
          <a:bodyPr/>
          <a:lstStyle/>
          <a:p>
            <a:pPr marL="533400" indent="-533400" eaLnBrk="1" hangingPunct="1"/>
            <a:r>
              <a:rPr lang="en-US" altLang="zh-CN" sz="2800" dirty="0" smtClean="0">
                <a:ea typeface="SimSun" panose="02010600030101010101" pitchFamily="2" charset="-122"/>
              </a:rPr>
              <a:t>Prevention:</a:t>
            </a:r>
          </a:p>
          <a:p>
            <a:pPr marL="1023938" lvl="1" indent="-457200" eaLnBrk="1" hangingPunct="1"/>
            <a:r>
              <a:rPr lang="en-US" altLang="zh-CN" sz="2400" dirty="0" smtClean="0">
                <a:ea typeface="SimSun" panose="02010600030101010101" pitchFamily="2" charset="-122"/>
              </a:rPr>
              <a:t>Location is not known to be a place of natural disasters</a:t>
            </a:r>
          </a:p>
          <a:p>
            <a:pPr marL="533400" indent="-533400" eaLnBrk="1" hangingPunct="1"/>
            <a:r>
              <a:rPr lang="en-US" altLang="zh-CN" sz="2800" dirty="0" smtClean="0">
                <a:ea typeface="SimSun" panose="02010600030101010101" pitchFamily="2" charset="-122"/>
              </a:rPr>
              <a:t>Detection</a:t>
            </a:r>
          </a:p>
          <a:p>
            <a:pPr marL="1023938" lvl="1" indent="-457200" eaLnBrk="1" hangingPunct="1"/>
            <a:r>
              <a:rPr lang="en-US" altLang="zh-CN" sz="2400" dirty="0" smtClean="0">
                <a:ea typeface="SimSun" panose="02010600030101010101" pitchFamily="2" charset="-122"/>
              </a:rPr>
              <a:t>Weather Advisories</a:t>
            </a:r>
          </a:p>
          <a:p>
            <a:pPr marL="1023938" lvl="1" indent="-457200" eaLnBrk="1" hangingPunct="1"/>
            <a:r>
              <a:rPr lang="en-US" altLang="zh-CN" sz="2400" dirty="0" smtClean="0">
                <a:ea typeface="SimSun" panose="02010600030101010101" pitchFamily="2" charset="-122"/>
              </a:rPr>
              <a:t>Fire/Smoke Alarms</a:t>
            </a:r>
          </a:p>
          <a:p>
            <a:pPr marL="533400" indent="-533400" eaLnBrk="1" hangingPunct="1"/>
            <a:r>
              <a:rPr lang="en-US" altLang="zh-CN" sz="2800" dirty="0" smtClean="0">
                <a:ea typeface="SimSun" panose="02010600030101010101" pitchFamily="2" charset="-122"/>
              </a:rPr>
              <a:t>Countermeasures</a:t>
            </a:r>
          </a:p>
          <a:p>
            <a:pPr marL="1023938" lvl="1" indent="-457200" eaLnBrk="1" hangingPunct="1"/>
            <a:r>
              <a:rPr lang="en-US" altLang="zh-CN" sz="2400" dirty="0" smtClean="0">
                <a:ea typeface="SimSun" panose="02010600030101010101" pitchFamily="2" charset="-122"/>
              </a:rPr>
              <a:t>Backup copies of software and data</a:t>
            </a:r>
          </a:p>
          <a:p>
            <a:pPr marL="1023938" lvl="1" indent="-457200" eaLnBrk="1" hangingPunct="1"/>
            <a:r>
              <a:rPr lang="en-US" altLang="zh-CN" sz="2400" dirty="0" smtClean="0">
                <a:ea typeface="SimSun" panose="02010600030101010101" pitchFamily="2" charset="-122"/>
              </a:rPr>
              <a:t>Storage of data is located in another location</a:t>
            </a:r>
          </a:p>
          <a:p>
            <a:pPr marL="1023938" lvl="1" indent="-457200" eaLnBrk="1" hangingPunct="1"/>
            <a:r>
              <a:rPr lang="en-US" altLang="zh-CN" sz="2400" dirty="0" smtClean="0">
                <a:ea typeface="SimSun" panose="02010600030101010101" pitchFamily="2" charset="-122"/>
              </a:rPr>
              <a:t>Have a business continuity plan in place</a:t>
            </a:r>
          </a:p>
          <a:p>
            <a:pPr marL="1023938" lvl="1" indent="-457200" eaLnBrk="1" hangingPunct="1"/>
            <a:endParaRPr lang="en-US" altLang="zh-CN" sz="2400" dirty="0" smtClean="0">
              <a:ea typeface="SimSun" panose="02010600030101010101" pitchFamily="2" charset="-122"/>
            </a:endParaRPr>
          </a:p>
        </p:txBody>
      </p:sp>
      <p:sp>
        <p:nvSpPr>
          <p:cNvPr id="614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DB3175C-B8A9-4EC2-B6ED-31926DF77CF4}" type="slidenum">
              <a:rPr lang="zh-CN" altLang="en-US" sz="1400"/>
              <a:pPr eaLnBrk="1" hangingPunct="1"/>
              <a:t>40</a:t>
            </a:fld>
            <a:endParaRPr lang="en-US" altLang="zh-CN" sz="1400"/>
          </a:p>
        </p:txBody>
      </p:sp>
      <p:sp>
        <p:nvSpPr>
          <p:cNvPr id="61444"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Natural Disasters, cont’d.</a:t>
            </a:r>
          </a:p>
        </p:txBody>
      </p:sp>
    </p:spTree>
    <p:extLst>
      <p:ext uri="{BB962C8B-B14F-4D97-AF65-F5344CB8AC3E}">
        <p14:creationId xmlns:p14="http://schemas.microsoft.com/office/powerpoint/2010/main" val="4184844149"/>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026"/>
          <p:cNvSpPr>
            <a:spLocks noGrp="1" noChangeArrowheads="1"/>
          </p:cNvSpPr>
          <p:nvPr>
            <p:ph idx="1"/>
          </p:nvPr>
        </p:nvSpPr>
        <p:spPr>
          <a:xfrm>
            <a:off x="655820" y="1219200"/>
            <a:ext cx="8229600" cy="5161626"/>
          </a:xfrm>
        </p:spPr>
        <p:txBody>
          <a:bodyPr>
            <a:normAutofit/>
          </a:bodyPr>
          <a:lstStyle/>
          <a:p>
            <a:pPr marL="533400" indent="-533400" eaLnBrk="1" hangingPunct="1">
              <a:lnSpc>
                <a:spcPct val="90000"/>
              </a:lnSpc>
              <a:spcBef>
                <a:spcPct val="50000"/>
              </a:spcBef>
            </a:pPr>
            <a:r>
              <a:rPr lang="en-US" altLang="zh-CN" sz="2800" dirty="0" smtClean="0">
                <a:solidFill>
                  <a:srgbClr val="FF0000"/>
                </a:solidFill>
                <a:ea typeface="SimSun" panose="02010600030101010101" pitchFamily="2" charset="-122"/>
              </a:rPr>
              <a:t>Definition</a:t>
            </a:r>
            <a:r>
              <a:rPr lang="en-US" altLang="zh-CN" sz="2800" dirty="0" smtClean="0">
                <a:ea typeface="SimSun" panose="02010600030101010101" pitchFamily="2" charset="-122"/>
              </a:rPr>
              <a:t>: Negative effects of environmental conditions. E.g. contamination, electronic interference, temperature and humidity extremes, power failure, power fluctuations</a:t>
            </a:r>
          </a:p>
          <a:p>
            <a:pPr marL="533400" indent="-533400" eaLnBrk="1" hangingPunct="1">
              <a:lnSpc>
                <a:spcPct val="90000"/>
              </a:lnSpc>
              <a:spcBef>
                <a:spcPct val="50000"/>
              </a:spcBef>
            </a:pPr>
            <a:r>
              <a:rPr lang="en-US" altLang="zh-CN" sz="2800" dirty="0" smtClean="0">
                <a:ea typeface="SimSun" panose="02010600030101010101" pitchFamily="2" charset="-122"/>
              </a:rPr>
              <a:t>Typical Behaviors</a:t>
            </a:r>
          </a:p>
          <a:p>
            <a:pPr marL="1023938" lvl="1" indent="-457200" eaLnBrk="1" hangingPunct="1">
              <a:lnSpc>
                <a:spcPct val="90000"/>
              </a:lnSpc>
              <a:spcBef>
                <a:spcPct val="50000"/>
              </a:spcBef>
            </a:pPr>
            <a:r>
              <a:rPr lang="en-US" altLang="zh-CN" sz="2400" dirty="0" smtClean="0">
                <a:ea typeface="SimSun" panose="02010600030101010101" pitchFamily="2" charset="-122"/>
              </a:rPr>
              <a:t>Chemical corrosion</a:t>
            </a:r>
          </a:p>
          <a:p>
            <a:pPr marL="1023938" lvl="1" indent="-457200" eaLnBrk="1" hangingPunct="1">
              <a:lnSpc>
                <a:spcPct val="90000"/>
              </a:lnSpc>
              <a:spcBef>
                <a:spcPct val="50000"/>
              </a:spcBef>
            </a:pPr>
            <a:r>
              <a:rPr lang="en-US" altLang="zh-CN" sz="2400" dirty="0" smtClean="0">
                <a:ea typeface="SimSun" panose="02010600030101010101" pitchFamily="2" charset="-122"/>
              </a:rPr>
              <a:t>Introduction of glitches or errors in data</a:t>
            </a:r>
          </a:p>
          <a:p>
            <a:pPr marL="1023938" lvl="1" indent="-457200" eaLnBrk="1" hangingPunct="1">
              <a:lnSpc>
                <a:spcPct val="90000"/>
              </a:lnSpc>
              <a:spcBef>
                <a:spcPct val="50000"/>
              </a:spcBef>
            </a:pPr>
            <a:r>
              <a:rPr lang="en-US" altLang="zh-CN" sz="2400" dirty="0" smtClean="0">
                <a:ea typeface="SimSun" panose="02010600030101010101" pitchFamily="2" charset="-122"/>
              </a:rPr>
              <a:t>Equipment failure</a:t>
            </a:r>
          </a:p>
          <a:p>
            <a:pPr marL="1023938" lvl="1" indent="-457200" eaLnBrk="1" hangingPunct="1">
              <a:lnSpc>
                <a:spcPct val="90000"/>
              </a:lnSpc>
              <a:spcBef>
                <a:spcPct val="50000"/>
              </a:spcBef>
            </a:pPr>
            <a:r>
              <a:rPr lang="en-US" altLang="zh-CN" sz="2400" dirty="0" smtClean="0">
                <a:ea typeface="SimSun" panose="02010600030101010101" pitchFamily="2" charset="-122"/>
              </a:rPr>
              <a:t>Availability of information can be compromised</a:t>
            </a:r>
          </a:p>
          <a:p>
            <a:pPr marL="1023938" lvl="1" indent="-457200" eaLnBrk="1" hangingPunct="1">
              <a:lnSpc>
                <a:spcPct val="90000"/>
              </a:lnSpc>
              <a:spcBef>
                <a:spcPct val="50000"/>
              </a:spcBef>
            </a:pPr>
            <a:r>
              <a:rPr lang="en-US" altLang="zh-CN" sz="2400" dirty="0" smtClean="0">
                <a:ea typeface="SimSun" panose="02010600030101010101" pitchFamily="2" charset="-122"/>
              </a:rPr>
              <a:t>Adverse Health Effects</a:t>
            </a:r>
          </a:p>
        </p:txBody>
      </p:sp>
      <p:sp>
        <p:nvSpPr>
          <p:cNvPr id="624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5104C59-D648-4EEE-8F52-E0F707A9284A}" type="slidenum">
              <a:rPr lang="zh-CN" altLang="en-US" sz="1400"/>
              <a:pPr eaLnBrk="1" hangingPunct="1"/>
              <a:t>41</a:t>
            </a:fld>
            <a:endParaRPr lang="en-US" altLang="zh-CN" sz="1400"/>
          </a:p>
        </p:txBody>
      </p:sp>
      <p:sp>
        <p:nvSpPr>
          <p:cNvPr id="62468"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Unintentional Threats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Environmental Conditions</a:t>
            </a:r>
          </a:p>
        </p:txBody>
      </p:sp>
    </p:spTree>
    <p:extLst>
      <p:ext uri="{BB962C8B-B14F-4D97-AF65-F5344CB8AC3E}">
        <p14:creationId xmlns:p14="http://schemas.microsoft.com/office/powerpoint/2010/main" val="502539964"/>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altLang="zh-TW" smtClean="0"/>
              <a:t>Attacks</a:t>
            </a:r>
          </a:p>
        </p:txBody>
      </p:sp>
      <p:sp>
        <p:nvSpPr>
          <p:cNvPr id="8195" name="Rectangle 5"/>
          <p:cNvSpPr>
            <a:spLocks noGrp="1" noChangeArrowheads="1"/>
          </p:cNvSpPr>
          <p:nvPr>
            <p:ph idx="1"/>
          </p:nvPr>
        </p:nvSpPr>
        <p:spPr/>
        <p:txBody>
          <a:bodyPr/>
          <a:lstStyle/>
          <a:p>
            <a:pPr eaLnBrk="1" hangingPunct="1"/>
            <a:r>
              <a:rPr lang="en-US" altLang="zh-TW" sz="2800" smtClean="0"/>
              <a:t>An attack is the deliberate act that exploits vulnerability</a:t>
            </a:r>
          </a:p>
          <a:p>
            <a:pPr eaLnBrk="1" hangingPunct="1"/>
            <a:r>
              <a:rPr lang="en-US" altLang="zh-TW" sz="2800" smtClean="0"/>
              <a:t>It is accomplished by a threat-agent to damage or steal an organization’s information or physical asset</a:t>
            </a:r>
          </a:p>
          <a:p>
            <a:pPr lvl="1" eaLnBrk="1" hangingPunct="1"/>
            <a:r>
              <a:rPr lang="en-US" altLang="zh-TW" sz="2400" smtClean="0"/>
              <a:t>An exploit is a technique to compromise a system</a:t>
            </a:r>
          </a:p>
          <a:p>
            <a:pPr lvl="1" eaLnBrk="1" hangingPunct="1"/>
            <a:r>
              <a:rPr lang="en-US" altLang="zh-TW" sz="2400" smtClean="0"/>
              <a:t>A vulnerability is an identified weakness of a controlled system whose controls are not present or are no longer effective</a:t>
            </a:r>
          </a:p>
          <a:p>
            <a:pPr lvl="1" eaLnBrk="1" hangingPunct="1"/>
            <a:r>
              <a:rPr lang="en-US" altLang="zh-TW" sz="2400" smtClean="0"/>
              <a:t>An attack is then the use of an exploit to achieve the compromise of a controlled system</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42</a:t>
            </a:fld>
            <a:endParaRPr lang="en-US" altLang="en-US"/>
          </a:p>
        </p:txBody>
      </p:sp>
    </p:spTree>
    <p:extLst>
      <p:ext uri="{BB962C8B-B14F-4D97-AF65-F5344CB8AC3E}">
        <p14:creationId xmlns:p14="http://schemas.microsoft.com/office/powerpoint/2010/main" val="412380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Tbl02-02"/>
          <p:cNvPicPr>
            <a:picLocks noChangeAspect="1" noChangeArrowheads="1"/>
          </p:cNvPicPr>
          <p:nvPr/>
        </p:nvPicPr>
        <p:blipFill>
          <a:blip r:embed="rId2">
            <a:extLst>
              <a:ext uri="{28A0092B-C50C-407E-A947-70E740481C1C}">
                <a14:useLocalDpi xmlns:a14="http://schemas.microsoft.com/office/drawing/2010/main" val="0"/>
              </a:ext>
            </a:extLst>
          </a:blip>
          <a:srcRect t="4762" r="970" b="16264"/>
          <a:stretch>
            <a:fillRect/>
          </a:stretch>
        </p:blipFill>
        <p:spPr bwMode="auto">
          <a:xfrm>
            <a:off x="379413" y="1524000"/>
            <a:ext cx="81549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noGrp="1"/>
          </p:cNvSpPr>
          <p:nvPr>
            <p:ph type="title"/>
          </p:nvPr>
        </p:nvSpPr>
        <p:spPr/>
        <p:txBody>
          <a:bodyPr/>
          <a:lstStyle/>
          <a:p>
            <a:pPr eaLnBrk="1" hangingPunct="1"/>
            <a:r>
              <a:rPr lang="en-US" altLang="en-US" smtClean="0"/>
              <a:t>Attack replication Vectors</a:t>
            </a:r>
          </a:p>
        </p:txBody>
      </p:sp>
      <p:sp>
        <p:nvSpPr>
          <p:cNvPr id="2" name="Slide Number Placeholder 1"/>
          <p:cNvSpPr>
            <a:spLocks noGrp="1"/>
          </p:cNvSpPr>
          <p:nvPr>
            <p:ph type="sldNum" sz="quarter" idx="12"/>
          </p:nvPr>
        </p:nvSpPr>
        <p:spPr/>
        <p:txBody>
          <a:bodyPr/>
          <a:lstStyle/>
          <a:p>
            <a:pPr>
              <a:defRPr/>
            </a:pPr>
            <a:fld id="{D0AC902C-4B5B-477E-BA30-FDEB459A8FAF}" type="slidenum">
              <a:rPr lang="en-US" altLang="en-US" smtClean="0"/>
              <a:pPr>
                <a:defRPr/>
              </a:pPr>
              <a:t>43</a:t>
            </a:fld>
            <a:endParaRPr lang="en-US" altLang="en-US"/>
          </a:p>
        </p:txBody>
      </p:sp>
    </p:spTree>
    <p:extLst>
      <p:ext uri="{BB962C8B-B14F-4D97-AF65-F5344CB8AC3E}">
        <p14:creationId xmlns:p14="http://schemas.microsoft.com/office/powerpoint/2010/main" val="120512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609600" y="457200"/>
            <a:ext cx="8229600" cy="838200"/>
          </a:xfrm>
        </p:spPr>
        <p:txBody>
          <a:bodyPr/>
          <a:lstStyle/>
          <a:p>
            <a:pPr eaLnBrk="1" hangingPunct="1"/>
            <a:r>
              <a:rPr lang="en-US" altLang="zh-TW" dirty="0" smtClean="0"/>
              <a:t>Attack Descriptions</a:t>
            </a:r>
          </a:p>
        </p:txBody>
      </p:sp>
      <p:sp>
        <p:nvSpPr>
          <p:cNvPr id="13315" name="Rectangle 5"/>
          <p:cNvSpPr>
            <a:spLocks noGrp="1" noChangeArrowheads="1"/>
          </p:cNvSpPr>
          <p:nvPr>
            <p:ph idx="1"/>
          </p:nvPr>
        </p:nvSpPr>
        <p:spPr/>
        <p:txBody>
          <a:bodyPr/>
          <a:lstStyle/>
          <a:p>
            <a:pPr eaLnBrk="1" hangingPunct="1">
              <a:lnSpc>
                <a:spcPct val="90000"/>
              </a:lnSpc>
              <a:buFont typeface="Wingdings" panose="05000000000000000000" pitchFamily="2" charset="2"/>
              <a:buChar char="v"/>
            </a:pPr>
            <a:r>
              <a:rPr lang="en-US" altLang="zh-TW" sz="2400" dirty="0" smtClean="0">
                <a:solidFill>
                  <a:srgbClr val="C00000"/>
                </a:solidFill>
              </a:rPr>
              <a:t>IP Scan and Attack </a:t>
            </a:r>
            <a:r>
              <a:rPr lang="en-US" altLang="zh-TW" sz="2400" dirty="0" smtClean="0"/>
              <a:t>– Compromised system scans random or local range of IP addresses and targets any of several vulnerabilities known to hackers or left over from previous exploits</a:t>
            </a:r>
          </a:p>
          <a:p>
            <a:pPr eaLnBrk="1" hangingPunct="1">
              <a:lnSpc>
                <a:spcPct val="90000"/>
              </a:lnSpc>
              <a:buFont typeface="Wingdings" panose="05000000000000000000" pitchFamily="2" charset="2"/>
              <a:buChar char="v"/>
            </a:pPr>
            <a:r>
              <a:rPr lang="en-US" altLang="zh-TW" sz="2400" dirty="0" smtClean="0">
                <a:solidFill>
                  <a:srgbClr val="C00000"/>
                </a:solidFill>
              </a:rPr>
              <a:t>Web Browsing </a:t>
            </a:r>
            <a:r>
              <a:rPr lang="en-US" altLang="zh-TW" sz="2400" dirty="0" smtClean="0"/>
              <a:t>- If the infected system has write access to any Web pages, it makes all Web content files infectious, so that users who browse to those pages become infected</a:t>
            </a:r>
          </a:p>
          <a:p>
            <a:pPr eaLnBrk="1" hangingPunct="1">
              <a:lnSpc>
                <a:spcPct val="90000"/>
              </a:lnSpc>
              <a:buFont typeface="Wingdings" panose="05000000000000000000" pitchFamily="2" charset="2"/>
              <a:buChar char="v"/>
            </a:pPr>
            <a:r>
              <a:rPr lang="en-US" altLang="zh-TW" sz="2400" dirty="0" smtClean="0">
                <a:solidFill>
                  <a:srgbClr val="C00000"/>
                </a:solidFill>
              </a:rPr>
              <a:t>Virus</a:t>
            </a:r>
            <a:r>
              <a:rPr lang="en-US" altLang="zh-TW" sz="2400" dirty="0" smtClean="0"/>
              <a:t> - Each infected machine infects certain common executable or script files on all computers to which it can write with virus code that can cause infection</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44</a:t>
            </a:fld>
            <a:endParaRPr lang="en-US" altLang="en-US"/>
          </a:p>
        </p:txBody>
      </p:sp>
    </p:spTree>
    <p:extLst>
      <p:ext uri="{BB962C8B-B14F-4D97-AF65-F5344CB8AC3E}">
        <p14:creationId xmlns:p14="http://schemas.microsoft.com/office/powerpoint/2010/main" val="385028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altLang="zh-TW" smtClean="0"/>
              <a:t>Attack Descriptions</a:t>
            </a:r>
          </a:p>
        </p:txBody>
      </p:sp>
      <p:sp>
        <p:nvSpPr>
          <p:cNvPr id="15363" name="Rectangle 5"/>
          <p:cNvSpPr>
            <a:spLocks noGrp="1" noChangeArrowheads="1"/>
          </p:cNvSpPr>
          <p:nvPr>
            <p:ph idx="1"/>
          </p:nvPr>
        </p:nvSpPr>
        <p:spPr>
          <a:xfrm>
            <a:off x="457200" y="1524000"/>
            <a:ext cx="8153400" cy="4648200"/>
          </a:xfrm>
        </p:spPr>
        <p:txBody>
          <a:bodyPr/>
          <a:lstStyle/>
          <a:p>
            <a:pPr eaLnBrk="1" hangingPunct="1">
              <a:buFont typeface="Wingdings" panose="05000000000000000000" pitchFamily="2" charset="2"/>
              <a:buChar char="v"/>
            </a:pPr>
            <a:r>
              <a:rPr lang="en-US" altLang="zh-TW" sz="2800" dirty="0" smtClean="0">
                <a:solidFill>
                  <a:srgbClr val="C00000"/>
                </a:solidFill>
              </a:rPr>
              <a:t>Unprotected Shares </a:t>
            </a:r>
            <a:r>
              <a:rPr lang="en-US" altLang="zh-TW" sz="2800" dirty="0" smtClean="0"/>
              <a:t>- using file shares to copy vi</a:t>
            </a:r>
            <a:r>
              <a:rPr lang="en-US" altLang="zh-TW" dirty="0" smtClean="0"/>
              <a:t>rus</a:t>
            </a:r>
            <a:r>
              <a:rPr lang="en-US" altLang="zh-TW" sz="2800" dirty="0" smtClean="0"/>
              <a:t> component to all reachable locations</a:t>
            </a:r>
          </a:p>
          <a:p>
            <a:pPr eaLnBrk="1" hangingPunct="1"/>
            <a:r>
              <a:rPr lang="en-US" altLang="zh-TW" sz="2800" dirty="0" smtClean="0">
                <a:solidFill>
                  <a:srgbClr val="C00000"/>
                </a:solidFill>
              </a:rPr>
              <a:t>Mass Mail </a:t>
            </a:r>
            <a:r>
              <a:rPr lang="en-US" altLang="zh-TW" sz="2800" dirty="0" smtClean="0"/>
              <a:t>- sending e-mail infections to addresses found in address book</a:t>
            </a:r>
          </a:p>
          <a:p>
            <a:pPr eaLnBrk="1" hangingPunct="1"/>
            <a:r>
              <a:rPr lang="en-US" altLang="zh-TW" sz="2800" dirty="0" smtClean="0">
                <a:solidFill>
                  <a:srgbClr val="C00000"/>
                </a:solidFill>
              </a:rPr>
              <a:t>Back Doors </a:t>
            </a:r>
            <a:r>
              <a:rPr lang="en-US" altLang="zh-TW" sz="2800" dirty="0" smtClean="0"/>
              <a:t>- Using a known or previously unknown and newly discovered access mechanism, an attacker can gain access to a system or network resource</a:t>
            </a:r>
          </a:p>
          <a:p>
            <a:pPr eaLnBrk="1" hangingPunct="1"/>
            <a:endParaRPr lang="en-US" altLang="zh-TW" sz="2800" dirty="0"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45</a:t>
            </a:fld>
            <a:endParaRPr lang="en-US" altLang="en-US"/>
          </a:p>
        </p:txBody>
      </p:sp>
    </p:spTree>
    <p:extLst>
      <p:ext uri="{BB962C8B-B14F-4D97-AF65-F5344CB8AC3E}">
        <p14:creationId xmlns:p14="http://schemas.microsoft.com/office/powerpoint/2010/main" val="26680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altLang="zh-TW" smtClean="0"/>
              <a:t>Attack Descriptions</a:t>
            </a:r>
          </a:p>
        </p:txBody>
      </p:sp>
      <p:sp>
        <p:nvSpPr>
          <p:cNvPr id="17411" name="Rectangle 5"/>
          <p:cNvSpPr>
            <a:spLocks noGrp="1" noChangeArrowheads="1"/>
          </p:cNvSpPr>
          <p:nvPr>
            <p:ph idx="1"/>
          </p:nvPr>
        </p:nvSpPr>
        <p:spPr>
          <a:xfrm>
            <a:off x="457200" y="1524000"/>
            <a:ext cx="8153400" cy="4267200"/>
          </a:xfrm>
        </p:spPr>
        <p:txBody>
          <a:bodyPr/>
          <a:lstStyle/>
          <a:p>
            <a:pPr eaLnBrk="1" hangingPunct="1">
              <a:lnSpc>
                <a:spcPct val="90000"/>
              </a:lnSpc>
              <a:buFont typeface="Wingdings" panose="05000000000000000000" pitchFamily="2" charset="2"/>
              <a:buChar char="v"/>
            </a:pPr>
            <a:r>
              <a:rPr lang="en-US" altLang="zh-TW" sz="2400" dirty="0" smtClean="0">
                <a:solidFill>
                  <a:srgbClr val="C00000"/>
                </a:solidFill>
              </a:rPr>
              <a:t>Password Crack </a:t>
            </a:r>
            <a:r>
              <a:rPr lang="en-US" altLang="zh-TW" sz="2400" dirty="0" smtClean="0"/>
              <a:t>- Attempting to reverse calculate a password</a:t>
            </a:r>
          </a:p>
          <a:p>
            <a:pPr eaLnBrk="1" hangingPunct="1">
              <a:lnSpc>
                <a:spcPct val="90000"/>
              </a:lnSpc>
              <a:buFont typeface="Wingdings" panose="05000000000000000000" pitchFamily="2" charset="2"/>
              <a:buChar char="v"/>
            </a:pPr>
            <a:r>
              <a:rPr lang="en-US" altLang="zh-TW" sz="2400" dirty="0" smtClean="0">
                <a:solidFill>
                  <a:srgbClr val="C00000"/>
                </a:solidFill>
              </a:rPr>
              <a:t>Brute Force </a:t>
            </a:r>
            <a:r>
              <a:rPr lang="en-US" altLang="zh-TW" sz="2400" dirty="0" smtClean="0"/>
              <a:t>- The application of computing and network resources to try every possible combination of options of a password</a:t>
            </a:r>
          </a:p>
          <a:p>
            <a:pPr eaLnBrk="1" hangingPunct="1">
              <a:lnSpc>
                <a:spcPct val="90000"/>
              </a:lnSpc>
              <a:buFont typeface="Wingdings" panose="05000000000000000000" pitchFamily="2" charset="2"/>
              <a:buChar char="v"/>
            </a:pPr>
            <a:r>
              <a:rPr lang="en-US" altLang="zh-TW" sz="2400" dirty="0" smtClean="0">
                <a:solidFill>
                  <a:srgbClr val="C00000"/>
                </a:solidFill>
              </a:rPr>
              <a:t>Dictionary </a:t>
            </a:r>
            <a:r>
              <a:rPr lang="en-US" altLang="zh-TW" sz="2400" dirty="0" smtClean="0"/>
              <a:t>- The dictionary password attack narrows the field by selecting specific accounts to attack and uses a list of commonly used passwords (the dictionary) to guide guesses</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46</a:t>
            </a:fld>
            <a:endParaRPr lang="en-US" altLang="en-US"/>
          </a:p>
        </p:txBody>
      </p:sp>
    </p:spTree>
    <p:extLst>
      <p:ext uri="{BB962C8B-B14F-4D97-AF65-F5344CB8AC3E}">
        <p14:creationId xmlns:p14="http://schemas.microsoft.com/office/powerpoint/2010/main" val="309828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altLang="zh-TW" smtClean="0"/>
              <a:t>Attack Descriptions</a:t>
            </a:r>
          </a:p>
        </p:txBody>
      </p:sp>
      <p:sp>
        <p:nvSpPr>
          <p:cNvPr id="19459" name="Rectangle 5"/>
          <p:cNvSpPr>
            <a:spLocks noGrp="1" noChangeArrowheads="1"/>
          </p:cNvSpPr>
          <p:nvPr>
            <p:ph idx="1"/>
          </p:nvPr>
        </p:nvSpPr>
        <p:spPr>
          <a:xfrm>
            <a:off x="457200" y="1447800"/>
            <a:ext cx="8153400" cy="4876800"/>
          </a:xfrm>
        </p:spPr>
        <p:txBody>
          <a:bodyPr/>
          <a:lstStyle/>
          <a:p>
            <a:pPr eaLnBrk="1" hangingPunct="1">
              <a:lnSpc>
                <a:spcPct val="90000"/>
              </a:lnSpc>
            </a:pPr>
            <a:r>
              <a:rPr lang="en-US" altLang="zh-TW" sz="2400" smtClean="0">
                <a:solidFill>
                  <a:srgbClr val="C00000"/>
                </a:solidFill>
              </a:rPr>
              <a:t>Denial-of-service (DoS) </a:t>
            </a:r>
            <a:r>
              <a:rPr lang="en-US" altLang="zh-TW" sz="2400" smtClean="0"/>
              <a:t>– </a:t>
            </a:r>
          </a:p>
          <a:p>
            <a:pPr lvl="1" eaLnBrk="1" hangingPunct="1">
              <a:lnSpc>
                <a:spcPct val="90000"/>
              </a:lnSpc>
            </a:pPr>
            <a:r>
              <a:rPr lang="en-US" altLang="zh-TW" sz="2000" smtClean="0"/>
              <a:t>attacker sends a large number of connection or information requests to a target</a:t>
            </a:r>
          </a:p>
          <a:p>
            <a:pPr lvl="1" eaLnBrk="1" hangingPunct="1">
              <a:lnSpc>
                <a:spcPct val="90000"/>
              </a:lnSpc>
            </a:pPr>
            <a:r>
              <a:rPr lang="en-US" altLang="zh-TW" sz="2000" smtClean="0"/>
              <a:t>so many requests are made that the target system cannot handle them successfully along with other, legitimate requests for service</a:t>
            </a:r>
          </a:p>
          <a:p>
            <a:pPr lvl="1" eaLnBrk="1" hangingPunct="1">
              <a:lnSpc>
                <a:spcPct val="90000"/>
              </a:lnSpc>
            </a:pPr>
            <a:r>
              <a:rPr lang="en-US" altLang="zh-TW" sz="2000" smtClean="0"/>
              <a:t>may result in a system crash, or merely an inability to perform ordinary functions</a:t>
            </a:r>
          </a:p>
          <a:p>
            <a:pPr eaLnBrk="1" hangingPunct="1">
              <a:lnSpc>
                <a:spcPct val="90000"/>
              </a:lnSpc>
            </a:pPr>
            <a:r>
              <a:rPr lang="en-US" altLang="zh-TW" sz="2400" smtClean="0">
                <a:solidFill>
                  <a:srgbClr val="C00000"/>
                </a:solidFill>
              </a:rPr>
              <a:t>Distributed Denial-of-service (DDoS) </a:t>
            </a:r>
            <a:r>
              <a:rPr lang="en-US" altLang="zh-TW" sz="2400" smtClean="0"/>
              <a:t>- an attack in which a coordinated stream of requests is launched against a target from many locations at the same time</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47</a:t>
            </a:fld>
            <a:endParaRPr lang="en-US" altLang="en-US"/>
          </a:p>
        </p:txBody>
      </p:sp>
    </p:spTree>
    <p:extLst>
      <p:ext uri="{BB962C8B-B14F-4D97-AF65-F5344CB8AC3E}">
        <p14:creationId xmlns:p14="http://schemas.microsoft.com/office/powerpoint/2010/main" val="282715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ig02-09"/>
          <p:cNvPicPr>
            <a:picLocks noChangeAspect="1" noChangeArrowheads="1"/>
          </p:cNvPicPr>
          <p:nvPr/>
        </p:nvPicPr>
        <p:blipFill>
          <a:blip r:embed="rId2">
            <a:extLst>
              <a:ext uri="{28A0092B-C50C-407E-A947-70E740481C1C}">
                <a14:useLocalDpi xmlns:a14="http://schemas.microsoft.com/office/drawing/2010/main" val="0"/>
              </a:ext>
            </a:extLst>
          </a:blip>
          <a:srcRect l="3571" t="3571" b="7143"/>
          <a:stretch>
            <a:fillRect/>
          </a:stretch>
        </p:blipFill>
        <p:spPr bwMode="auto">
          <a:xfrm>
            <a:off x="762000" y="685800"/>
            <a:ext cx="77914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0AC902C-4B5B-477E-BA30-FDEB459A8FAF}" type="slidenum">
              <a:rPr lang="en-US" altLang="en-US" smtClean="0"/>
              <a:pPr>
                <a:defRPr/>
              </a:pPr>
              <a:t>48</a:t>
            </a:fld>
            <a:endParaRPr lang="en-US" altLang="en-US"/>
          </a:p>
        </p:txBody>
      </p:sp>
    </p:spTree>
    <p:extLst>
      <p:ext uri="{BB962C8B-B14F-4D97-AF65-F5344CB8AC3E}">
        <p14:creationId xmlns:p14="http://schemas.microsoft.com/office/powerpoint/2010/main" val="405732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zh-TW" smtClean="0"/>
              <a:t>Attack Descriptions</a:t>
            </a:r>
          </a:p>
        </p:txBody>
      </p:sp>
      <p:sp>
        <p:nvSpPr>
          <p:cNvPr id="13315" name="Rectangle 5"/>
          <p:cNvSpPr>
            <a:spLocks noGrp="1" noChangeArrowheads="1"/>
          </p:cNvSpPr>
          <p:nvPr>
            <p:ph idx="1"/>
          </p:nvPr>
        </p:nvSpPr>
        <p:spPr/>
        <p:txBody>
          <a:bodyPr rtlCol="0">
            <a:normAutofit lnSpcReduction="10000"/>
          </a:bodyPr>
          <a:lstStyle/>
          <a:p>
            <a:pPr eaLnBrk="1" fontAlgn="auto" hangingPunct="1">
              <a:spcAft>
                <a:spcPts val="0"/>
              </a:spcAft>
              <a:buFont typeface="Wingdings" panose="05000000000000000000" pitchFamily="2" charset="2"/>
              <a:buChar char="v"/>
              <a:defRPr/>
            </a:pPr>
            <a:r>
              <a:rPr lang="en-US" altLang="zh-TW" sz="2800" dirty="0" smtClean="0">
                <a:solidFill>
                  <a:srgbClr val="C00000"/>
                </a:solidFill>
              </a:rPr>
              <a:t>Spoofing</a:t>
            </a:r>
            <a:r>
              <a:rPr lang="en-US" altLang="zh-TW" sz="2800" dirty="0" smtClean="0"/>
              <a:t> - technique used to gain unauthorized access whereby the intruder sends messages to a computer with an IP address indicating that the message is coming from a trusted host</a:t>
            </a:r>
          </a:p>
          <a:p>
            <a:pPr eaLnBrk="1" fontAlgn="auto" hangingPunct="1">
              <a:spcAft>
                <a:spcPts val="0"/>
              </a:spcAft>
              <a:buFont typeface="Wingdings" panose="05000000000000000000" pitchFamily="2" charset="2"/>
              <a:buChar char="v"/>
              <a:defRPr/>
            </a:pPr>
            <a:r>
              <a:rPr lang="en-US" altLang="zh-TW" sz="2800" dirty="0" smtClean="0">
                <a:solidFill>
                  <a:srgbClr val="C00000"/>
                </a:solidFill>
              </a:rPr>
              <a:t>Man-in-the-Middle</a:t>
            </a:r>
            <a:r>
              <a:rPr lang="en-US" altLang="zh-TW" sz="2800" dirty="0" smtClean="0"/>
              <a:t> - an attacker sniffs packets from the network, modifies them, and inserts them back into the network</a:t>
            </a:r>
          </a:p>
          <a:p>
            <a:pPr eaLnBrk="1" fontAlgn="auto" hangingPunct="1">
              <a:spcAft>
                <a:spcPts val="0"/>
              </a:spcAft>
              <a:buFont typeface="Wingdings" panose="05000000000000000000" pitchFamily="2" charset="2"/>
              <a:buChar char="v"/>
              <a:defRPr/>
            </a:pPr>
            <a:r>
              <a:rPr lang="en-US" altLang="zh-TW" sz="2800" dirty="0" smtClean="0">
                <a:solidFill>
                  <a:srgbClr val="C00000"/>
                </a:solidFill>
              </a:rPr>
              <a:t>Spam</a:t>
            </a:r>
            <a:r>
              <a:rPr lang="en-US" altLang="zh-TW" sz="2800" dirty="0" smtClean="0"/>
              <a:t> - unsolicited commercial e-mail - while many consider spam a nuisance(pain) rather than an attack, it is emerging as a vector for some attacks</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49</a:t>
            </a:fld>
            <a:endParaRPr lang="en-US" altLang="en-US"/>
          </a:p>
        </p:txBody>
      </p:sp>
    </p:spTree>
    <p:extLst>
      <p:ext uri="{BB962C8B-B14F-4D97-AF65-F5344CB8AC3E}">
        <p14:creationId xmlns:p14="http://schemas.microsoft.com/office/powerpoint/2010/main" val="170404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50"/>
          <p:cNvSpPr>
            <a:spLocks noGrp="1" noChangeArrowheads="1"/>
          </p:cNvSpPr>
          <p:nvPr>
            <p:ph idx="1"/>
          </p:nvPr>
        </p:nvSpPr>
        <p:spPr>
          <a:xfrm>
            <a:off x="685800" y="1219200"/>
            <a:ext cx="8001000" cy="5029200"/>
          </a:xfrm>
        </p:spPr>
        <p:txBody>
          <a:bodyPr/>
          <a:lstStyle/>
          <a:p>
            <a:pPr marL="533400" indent="-533400" eaLnBrk="1" hangingPunct="1"/>
            <a:r>
              <a:rPr lang="en-US" altLang="en-US" sz="2800" dirty="0" smtClean="0"/>
              <a:t>What is a virus?</a:t>
            </a:r>
          </a:p>
          <a:p>
            <a:pPr marL="533400" indent="-533400" eaLnBrk="1" hangingPunct="1"/>
            <a:r>
              <a:rPr lang="en-US" altLang="en-US" sz="2800" dirty="0" smtClean="0"/>
              <a:t>How does it spread?</a:t>
            </a:r>
          </a:p>
          <a:p>
            <a:pPr marL="533400" indent="-533400" eaLnBrk="1" hangingPunct="1"/>
            <a:r>
              <a:rPr lang="en-US" altLang="en-US" sz="2800" dirty="0" smtClean="0"/>
              <a:t>How do viruses execute?</a:t>
            </a:r>
          </a:p>
          <a:p>
            <a:pPr marL="533400" indent="-533400" eaLnBrk="1" hangingPunct="1"/>
            <a:r>
              <a:rPr lang="en-US" altLang="en-US" sz="2800" dirty="0" smtClean="0"/>
              <a:t>What do viruses exploit?</a:t>
            </a:r>
          </a:p>
          <a:p>
            <a:pPr marL="533400" indent="-533400" eaLnBrk="1" hangingPunct="1"/>
            <a:r>
              <a:rPr lang="en-US" altLang="en-US" sz="2800" dirty="0" smtClean="0"/>
              <a:t>What are the controls for viruses?</a:t>
            </a:r>
          </a:p>
          <a:p>
            <a:pPr marL="533400" indent="-533400" eaLnBrk="1" hangingPunct="1"/>
            <a:r>
              <a:rPr lang="en-US" altLang="en-US" sz="2800" dirty="0" smtClean="0"/>
              <a:t>How does Anti-Virus work?</a:t>
            </a:r>
          </a:p>
          <a:p>
            <a:pPr marL="533400" indent="-533400" eaLnBrk="1" hangingPunct="1"/>
            <a:r>
              <a:rPr lang="en-US" altLang="en-US" sz="2800" dirty="0" smtClean="0"/>
              <a:t>Virus Examples</a:t>
            </a:r>
          </a:p>
          <a:p>
            <a:pPr marL="914400" lvl="1" indent="-457200" eaLnBrk="1" hangingPunct="1"/>
            <a:r>
              <a:rPr lang="en-US" altLang="en-US" sz="2400" dirty="0" smtClean="0"/>
              <a:t>Melissa Virus</a:t>
            </a:r>
          </a:p>
          <a:p>
            <a:pPr marL="914400" lvl="1" indent="-457200" eaLnBrk="1" hangingPunct="1"/>
            <a:r>
              <a:rPr lang="en-US" altLang="en-US" sz="2400" dirty="0" smtClean="0"/>
              <a:t>Shell Script</a:t>
            </a:r>
          </a:p>
        </p:txBody>
      </p:sp>
      <p:sp>
        <p:nvSpPr>
          <p:cNvPr id="112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B439EA-E2B1-40F4-865F-5103CCC014F3}" type="slidenum">
              <a:rPr lang="zh-CN" altLang="en-US" sz="1400"/>
              <a:pPr eaLnBrk="1" hangingPunct="1"/>
              <a:t>5</a:t>
            </a:fld>
            <a:endParaRPr lang="en-US" altLang="zh-CN" sz="1400"/>
          </a:p>
        </p:txBody>
      </p:sp>
      <p:sp>
        <p:nvSpPr>
          <p:cNvPr id="11268" name="Rectangle 2051"/>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Viruses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Outline</a:t>
            </a:r>
          </a:p>
        </p:txBody>
      </p:sp>
    </p:spTree>
    <p:extLst>
      <p:ext uri="{BB962C8B-B14F-4D97-AF65-F5344CB8AC3E}">
        <p14:creationId xmlns:p14="http://schemas.microsoft.com/office/powerpoint/2010/main" val="418554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ig02-10"/>
          <p:cNvPicPr>
            <a:picLocks noChangeAspect="1" noChangeArrowheads="1"/>
          </p:cNvPicPr>
          <p:nvPr/>
        </p:nvPicPr>
        <p:blipFill>
          <a:blip r:embed="rId2">
            <a:extLst>
              <a:ext uri="{28A0092B-C50C-407E-A947-70E740481C1C}">
                <a14:useLocalDpi xmlns:a14="http://schemas.microsoft.com/office/drawing/2010/main" val="0"/>
              </a:ext>
            </a:extLst>
          </a:blip>
          <a:srcRect b="8257"/>
          <a:stretch>
            <a:fillRect/>
          </a:stretch>
        </p:blipFill>
        <p:spPr bwMode="auto">
          <a:xfrm>
            <a:off x="533400" y="1219200"/>
            <a:ext cx="80835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0AC902C-4B5B-477E-BA30-FDEB459A8FAF}" type="slidenum">
              <a:rPr lang="en-US" altLang="en-US" smtClean="0"/>
              <a:pPr>
                <a:defRPr/>
              </a:pPr>
              <a:t>50</a:t>
            </a:fld>
            <a:endParaRPr lang="en-US" altLang="en-US"/>
          </a:p>
        </p:txBody>
      </p:sp>
    </p:spTree>
    <p:extLst>
      <p:ext uri="{BB962C8B-B14F-4D97-AF65-F5344CB8AC3E}">
        <p14:creationId xmlns:p14="http://schemas.microsoft.com/office/powerpoint/2010/main" val="269255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Fig02-11"/>
          <p:cNvPicPr>
            <a:picLocks noChangeAspect="1" noChangeArrowheads="1"/>
          </p:cNvPicPr>
          <p:nvPr/>
        </p:nvPicPr>
        <p:blipFill>
          <a:blip r:embed="rId2">
            <a:extLst>
              <a:ext uri="{28A0092B-C50C-407E-A947-70E740481C1C}">
                <a14:useLocalDpi xmlns:a14="http://schemas.microsoft.com/office/drawing/2010/main" val="0"/>
              </a:ext>
            </a:extLst>
          </a:blip>
          <a:srcRect r="2831" b="5659"/>
          <a:stretch>
            <a:fillRect/>
          </a:stretch>
        </p:blipFill>
        <p:spPr bwMode="auto">
          <a:xfrm>
            <a:off x="457200" y="533400"/>
            <a:ext cx="77438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0AC902C-4B5B-477E-BA30-FDEB459A8FAF}" type="slidenum">
              <a:rPr lang="en-US" altLang="en-US" smtClean="0"/>
              <a:pPr>
                <a:defRPr/>
              </a:pPr>
              <a:t>51</a:t>
            </a:fld>
            <a:endParaRPr lang="en-US" altLang="en-US"/>
          </a:p>
        </p:txBody>
      </p:sp>
    </p:spTree>
    <p:extLst>
      <p:ext uri="{BB962C8B-B14F-4D97-AF65-F5344CB8AC3E}">
        <p14:creationId xmlns:p14="http://schemas.microsoft.com/office/powerpoint/2010/main" val="99232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altLang="zh-TW" smtClean="0"/>
              <a:t>Attack Descriptions</a:t>
            </a:r>
          </a:p>
        </p:txBody>
      </p:sp>
      <p:sp>
        <p:nvSpPr>
          <p:cNvPr id="26627" name="Rectangle 5"/>
          <p:cNvSpPr>
            <a:spLocks noGrp="1" noChangeArrowheads="1"/>
          </p:cNvSpPr>
          <p:nvPr>
            <p:ph idx="1"/>
          </p:nvPr>
        </p:nvSpPr>
        <p:spPr/>
        <p:txBody>
          <a:bodyPr>
            <a:normAutofit fontScale="92500"/>
          </a:bodyPr>
          <a:lstStyle/>
          <a:p>
            <a:pPr eaLnBrk="1" hangingPunct="1">
              <a:lnSpc>
                <a:spcPct val="90000"/>
              </a:lnSpc>
              <a:buFont typeface="Wingdings" panose="05000000000000000000" pitchFamily="2" charset="2"/>
              <a:buChar char="v"/>
            </a:pPr>
            <a:r>
              <a:rPr lang="en-US" altLang="zh-TW" sz="2800" dirty="0" smtClean="0">
                <a:solidFill>
                  <a:srgbClr val="C00000"/>
                </a:solidFill>
              </a:rPr>
              <a:t>Mail-bombing</a:t>
            </a:r>
            <a:r>
              <a:rPr lang="en-US" altLang="zh-TW" sz="2800" dirty="0" smtClean="0"/>
              <a:t> - another form of e-mail attack that is also a </a:t>
            </a:r>
            <a:r>
              <a:rPr lang="en-US" altLang="zh-TW" sz="2800" dirty="0" err="1" smtClean="0"/>
              <a:t>DoS</a:t>
            </a:r>
            <a:r>
              <a:rPr lang="en-US" altLang="zh-TW" sz="2800" dirty="0" smtClean="0"/>
              <a:t>, in which an attacker routes large quantities of e-mail to the target</a:t>
            </a:r>
          </a:p>
          <a:p>
            <a:pPr eaLnBrk="1" hangingPunct="1">
              <a:lnSpc>
                <a:spcPct val="90000"/>
              </a:lnSpc>
              <a:buFont typeface="Wingdings" panose="05000000000000000000" pitchFamily="2" charset="2"/>
              <a:buChar char="v"/>
            </a:pPr>
            <a:r>
              <a:rPr lang="en-US" altLang="zh-TW" sz="2800" dirty="0" smtClean="0">
                <a:solidFill>
                  <a:srgbClr val="C00000"/>
                </a:solidFill>
              </a:rPr>
              <a:t>Sniffers</a:t>
            </a:r>
            <a:r>
              <a:rPr lang="en-US" altLang="zh-TW" sz="2800" dirty="0" smtClean="0"/>
              <a:t> - a program and/or device that can monitor data traveling over a network. Sniffers can be used both for legitimate network management functions and for stealing information from a network</a:t>
            </a:r>
          </a:p>
          <a:p>
            <a:pPr eaLnBrk="1" hangingPunct="1">
              <a:lnSpc>
                <a:spcPct val="90000"/>
              </a:lnSpc>
              <a:buFont typeface="Wingdings" panose="05000000000000000000" pitchFamily="2" charset="2"/>
              <a:buChar char="v"/>
            </a:pPr>
            <a:r>
              <a:rPr lang="en-US" altLang="zh-TW" sz="2800" dirty="0" smtClean="0">
                <a:solidFill>
                  <a:srgbClr val="C00000"/>
                </a:solidFill>
              </a:rPr>
              <a:t>Social Engineering </a:t>
            </a:r>
            <a:r>
              <a:rPr lang="en-US" altLang="zh-TW" sz="2800" dirty="0" smtClean="0"/>
              <a:t>- within the context of information security, the process of using social skills to convince people to reveal access credentials or other valuable information to the attacker</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52</a:t>
            </a:fld>
            <a:endParaRPr lang="en-US" altLang="en-US"/>
          </a:p>
        </p:txBody>
      </p:sp>
    </p:spTree>
    <p:extLst>
      <p:ext uri="{BB962C8B-B14F-4D97-AF65-F5344CB8AC3E}">
        <p14:creationId xmlns:p14="http://schemas.microsoft.com/office/powerpoint/2010/main" val="371072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ltLang="zh-TW" smtClean="0"/>
              <a:t>Attack Descriptions </a:t>
            </a:r>
          </a:p>
        </p:txBody>
      </p:sp>
      <p:sp>
        <p:nvSpPr>
          <p:cNvPr id="777221" name="Rectangle 5"/>
          <p:cNvSpPr>
            <a:spLocks noGrp="1" noChangeArrowheads="1"/>
          </p:cNvSpPr>
          <p:nvPr>
            <p:ph idx="1"/>
          </p:nvPr>
        </p:nvSpPr>
        <p:spPr/>
        <p:txBody>
          <a:bodyPr rtlCol="0">
            <a:normAutofit fontScale="92500" lnSpcReduction="10000"/>
          </a:bodyPr>
          <a:lstStyle/>
          <a:p>
            <a:pPr eaLnBrk="1" fontAlgn="auto" hangingPunct="1">
              <a:spcAft>
                <a:spcPts val="0"/>
              </a:spcAft>
              <a:defRPr/>
            </a:pPr>
            <a:r>
              <a:rPr lang="en-US" altLang="zh-TW" sz="2800" dirty="0" smtClean="0"/>
              <a:t>“People </a:t>
            </a:r>
            <a:r>
              <a:rPr lang="en-US" altLang="zh-TW" sz="2800" dirty="0"/>
              <a:t>are the weakest link. You can have the best technology; firewalls, intrusion-detection systems, biometric devices ... and somebody can call an unsuspecting employee. That's all </a:t>
            </a:r>
            <a:r>
              <a:rPr lang="en-US" altLang="zh-TW" sz="2800" dirty="0" smtClean="0"/>
              <a:t>They </a:t>
            </a:r>
            <a:r>
              <a:rPr lang="en-US" altLang="zh-TW" sz="2800" dirty="0"/>
              <a:t>got everything.” </a:t>
            </a:r>
            <a:endParaRPr lang="en-US" altLang="zh-TW" sz="2800" dirty="0" smtClean="0"/>
          </a:p>
          <a:p>
            <a:pPr eaLnBrk="1" fontAlgn="auto" hangingPunct="1">
              <a:spcAft>
                <a:spcPts val="0"/>
              </a:spcAft>
              <a:buFont typeface="Wingdings" pitchFamily="2" charset="2"/>
              <a:buNone/>
              <a:defRPr/>
            </a:pPr>
            <a:endParaRPr lang="en-US" altLang="zh-TW" sz="2800" dirty="0" smtClean="0"/>
          </a:p>
          <a:p>
            <a:pPr eaLnBrk="1" fontAlgn="auto" hangingPunct="1">
              <a:lnSpc>
                <a:spcPct val="80000"/>
              </a:lnSpc>
              <a:spcAft>
                <a:spcPts val="0"/>
              </a:spcAft>
              <a:defRPr/>
            </a:pPr>
            <a:r>
              <a:rPr lang="en-US" altLang="zh-TW" sz="2800" dirty="0" smtClean="0"/>
              <a:t>Buffer Overflow – </a:t>
            </a:r>
          </a:p>
          <a:p>
            <a:pPr lvl="1" eaLnBrk="1" fontAlgn="auto" hangingPunct="1">
              <a:lnSpc>
                <a:spcPct val="80000"/>
              </a:lnSpc>
              <a:spcAft>
                <a:spcPts val="0"/>
              </a:spcAft>
              <a:defRPr/>
            </a:pPr>
            <a:r>
              <a:rPr lang="en-US" altLang="zh-TW" sz="2400" dirty="0" smtClean="0">
                <a:solidFill>
                  <a:srgbClr val="FF0000"/>
                </a:solidFill>
              </a:rPr>
              <a:t>application error occurs when more data is sent to a buffer than it can handle</a:t>
            </a:r>
          </a:p>
          <a:p>
            <a:pPr lvl="1" eaLnBrk="1" fontAlgn="auto" hangingPunct="1">
              <a:lnSpc>
                <a:spcPct val="80000"/>
              </a:lnSpc>
              <a:spcAft>
                <a:spcPts val="0"/>
              </a:spcAft>
              <a:defRPr/>
            </a:pPr>
            <a:r>
              <a:rPr lang="en-US" altLang="zh-TW" sz="2400" dirty="0" smtClean="0"/>
              <a:t>when the buffer overflows, the attacker can make the target system execute instructions, or the attacker can take advantage of some other unintended consequence of the failure</a:t>
            </a:r>
          </a:p>
          <a:p>
            <a:pPr eaLnBrk="1" fontAlgn="auto" hangingPunct="1">
              <a:spcAft>
                <a:spcPts val="0"/>
              </a:spcAft>
              <a:buFont typeface="Wingdings" pitchFamily="2" charset="2"/>
              <a:buNone/>
              <a:defRPr/>
            </a:pPr>
            <a:r>
              <a:rPr lang="en-US" altLang="zh-TW" sz="2800" dirty="0" smtClean="0"/>
              <a:t> </a:t>
            </a:r>
            <a:endParaRPr lang="en-US" altLang="zh-TW" sz="2800"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53</a:t>
            </a:fld>
            <a:endParaRPr lang="en-US" altLang="en-US"/>
          </a:p>
        </p:txBody>
      </p:sp>
    </p:spTree>
    <p:extLst>
      <p:ext uri="{BB962C8B-B14F-4D97-AF65-F5344CB8AC3E}">
        <p14:creationId xmlns:p14="http://schemas.microsoft.com/office/powerpoint/2010/main" val="218999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Malware Summary</a:t>
            </a:r>
          </a:p>
        </p:txBody>
      </p:sp>
      <p:graphicFrame>
        <p:nvGraphicFramePr>
          <p:cNvPr id="4" name="Content Placeholder 3"/>
          <p:cNvGraphicFramePr>
            <a:graphicFrameLocks noGrp="1"/>
          </p:cNvGraphicFramePr>
          <p:nvPr>
            <p:ph idx="1"/>
          </p:nvPr>
        </p:nvGraphicFramePr>
        <p:xfrm>
          <a:off x="381000" y="1981200"/>
          <a:ext cx="8534400" cy="4399280"/>
        </p:xfrm>
        <a:graphic>
          <a:graphicData uri="http://schemas.openxmlformats.org/drawingml/2006/table">
            <a:tbl>
              <a:tblPr firstRow="1" bandRow="1">
                <a:tableStyleId>{5C22544A-7EE6-4342-B048-85BDC9FD1C3A}</a:tableStyleId>
              </a:tblPr>
              <a:tblGrid>
                <a:gridCol w="2686756"/>
                <a:gridCol w="5847644"/>
              </a:tblGrid>
              <a:tr h="605406">
                <a:tc>
                  <a:txBody>
                    <a:bodyPr/>
                    <a:lstStyle/>
                    <a:p>
                      <a:pPr algn="ctr"/>
                      <a:r>
                        <a:rPr lang="en-US" sz="2400" dirty="0" smtClean="0"/>
                        <a:t>Code Type</a:t>
                      </a:r>
                      <a:endParaRPr lang="en-US" sz="2400" dirty="0"/>
                    </a:p>
                  </a:txBody>
                  <a:tcPr/>
                </a:tc>
                <a:tc>
                  <a:txBody>
                    <a:bodyPr/>
                    <a:lstStyle/>
                    <a:p>
                      <a:pPr algn="ctr"/>
                      <a:r>
                        <a:rPr lang="en-US" sz="2400" dirty="0" smtClean="0"/>
                        <a:t>Characteristics</a:t>
                      </a:r>
                      <a:endParaRPr lang="en-US" sz="2400" dirty="0"/>
                    </a:p>
                  </a:txBody>
                  <a:tcPr/>
                </a:tc>
              </a:tr>
              <a:tr h="847568">
                <a:tc>
                  <a:txBody>
                    <a:bodyPr/>
                    <a:lstStyle/>
                    <a:p>
                      <a:r>
                        <a:rPr lang="en-US" sz="2000" dirty="0" smtClean="0"/>
                        <a:t>Virus</a:t>
                      </a:r>
                      <a:endParaRPr lang="en-US" sz="2000" dirty="0"/>
                    </a:p>
                  </a:txBody>
                  <a:tcPr/>
                </a:tc>
                <a:tc>
                  <a:txBody>
                    <a:bodyPr/>
                    <a:lstStyle/>
                    <a:p>
                      <a:r>
                        <a:rPr lang="en-US" sz="2000" dirty="0" smtClean="0"/>
                        <a:t>Attaches itself to program and copies to</a:t>
                      </a:r>
                      <a:r>
                        <a:rPr lang="en-US" sz="2000" baseline="0" dirty="0" smtClean="0"/>
                        <a:t> other program</a:t>
                      </a:r>
                      <a:endParaRPr lang="en-US" sz="2000" dirty="0"/>
                    </a:p>
                  </a:txBody>
                  <a:tcPr/>
                </a:tc>
              </a:tr>
              <a:tr h="491051">
                <a:tc>
                  <a:txBody>
                    <a:bodyPr/>
                    <a:lstStyle/>
                    <a:p>
                      <a:r>
                        <a:rPr lang="en-US" sz="2000" dirty="0" smtClean="0"/>
                        <a:t>Trojan Horse</a:t>
                      </a:r>
                      <a:endParaRPr lang="en-US" sz="2000" dirty="0"/>
                    </a:p>
                  </a:txBody>
                  <a:tcPr/>
                </a:tc>
                <a:tc>
                  <a:txBody>
                    <a:bodyPr/>
                    <a:lstStyle/>
                    <a:p>
                      <a:r>
                        <a:rPr lang="en-US" sz="2000" dirty="0" smtClean="0"/>
                        <a:t>Contains unexpected, additional  functionality</a:t>
                      </a:r>
                      <a:endParaRPr lang="en-US" sz="2000" dirty="0"/>
                    </a:p>
                  </a:txBody>
                  <a:tcPr/>
                </a:tc>
              </a:tr>
              <a:tr h="491051">
                <a:tc>
                  <a:txBody>
                    <a:bodyPr/>
                    <a:lstStyle/>
                    <a:p>
                      <a:r>
                        <a:rPr lang="en-US" sz="2000" dirty="0" smtClean="0"/>
                        <a:t>Logic Bomb</a:t>
                      </a:r>
                      <a:endParaRPr lang="en-US" sz="2000" dirty="0"/>
                    </a:p>
                  </a:txBody>
                  <a:tcPr/>
                </a:tc>
                <a:tc>
                  <a:txBody>
                    <a:bodyPr/>
                    <a:lstStyle/>
                    <a:p>
                      <a:r>
                        <a:rPr lang="en-US" sz="2000" dirty="0" smtClean="0"/>
                        <a:t>Triggers action when condition occurs</a:t>
                      </a:r>
                      <a:endParaRPr lang="en-US" sz="2000" dirty="0"/>
                    </a:p>
                  </a:txBody>
                  <a:tcPr/>
                </a:tc>
              </a:tr>
              <a:tr h="491051">
                <a:tc>
                  <a:txBody>
                    <a:bodyPr/>
                    <a:lstStyle/>
                    <a:p>
                      <a:r>
                        <a:rPr lang="en-US" sz="2000" dirty="0" smtClean="0"/>
                        <a:t>Time</a:t>
                      </a:r>
                      <a:r>
                        <a:rPr lang="en-US" sz="2000" baseline="0" dirty="0" smtClean="0"/>
                        <a:t> </a:t>
                      </a:r>
                      <a:r>
                        <a:rPr lang="en-US" sz="2000" dirty="0" smtClean="0"/>
                        <a:t>Bomb</a:t>
                      </a:r>
                      <a:endParaRPr lang="en-US" sz="2000" dirty="0"/>
                    </a:p>
                  </a:txBody>
                  <a:tcPr/>
                </a:tc>
                <a:tc>
                  <a:txBody>
                    <a:bodyPr/>
                    <a:lstStyle/>
                    <a:p>
                      <a:r>
                        <a:rPr lang="en-US" sz="2000" dirty="0" smtClean="0"/>
                        <a:t>Triggers action when specified</a:t>
                      </a:r>
                      <a:r>
                        <a:rPr lang="en-US" sz="2000" baseline="0" dirty="0" smtClean="0"/>
                        <a:t> time </a:t>
                      </a:r>
                      <a:r>
                        <a:rPr lang="en-US" sz="2000" dirty="0" smtClean="0"/>
                        <a:t>occurs</a:t>
                      </a:r>
                      <a:endParaRPr lang="en-US" sz="2000" dirty="0"/>
                    </a:p>
                  </a:txBody>
                  <a:tcPr/>
                </a:tc>
              </a:tr>
              <a:tr h="491051">
                <a:tc>
                  <a:txBody>
                    <a:bodyPr/>
                    <a:lstStyle/>
                    <a:p>
                      <a:r>
                        <a:rPr lang="en-US" sz="2000" dirty="0" smtClean="0"/>
                        <a:t>Trapdoor</a:t>
                      </a:r>
                      <a:endParaRPr lang="en-US" sz="2000" dirty="0"/>
                    </a:p>
                  </a:txBody>
                  <a:tcPr/>
                </a:tc>
                <a:tc>
                  <a:txBody>
                    <a:bodyPr/>
                    <a:lstStyle/>
                    <a:p>
                      <a:r>
                        <a:rPr lang="en-US" sz="2000" dirty="0" smtClean="0"/>
                        <a:t>Allows unauthorized</a:t>
                      </a:r>
                      <a:r>
                        <a:rPr lang="en-US" sz="2000" baseline="0" dirty="0" smtClean="0"/>
                        <a:t> access to functionality</a:t>
                      </a:r>
                      <a:endParaRPr lang="en-US" sz="2000" dirty="0"/>
                    </a:p>
                  </a:txBody>
                  <a:tcPr/>
                </a:tc>
              </a:tr>
              <a:tr h="491051">
                <a:tc>
                  <a:txBody>
                    <a:bodyPr/>
                    <a:lstStyle/>
                    <a:p>
                      <a:r>
                        <a:rPr lang="en-US" sz="2000" dirty="0" smtClean="0"/>
                        <a:t>Worm</a:t>
                      </a:r>
                      <a:endParaRPr lang="en-US" sz="2000" dirty="0"/>
                    </a:p>
                  </a:txBody>
                  <a:tcPr/>
                </a:tc>
                <a:tc>
                  <a:txBody>
                    <a:bodyPr/>
                    <a:lstStyle/>
                    <a:p>
                      <a:r>
                        <a:rPr lang="en-US" sz="2000" dirty="0" smtClean="0"/>
                        <a:t>Propagates copies of itself through the network</a:t>
                      </a:r>
                      <a:endParaRPr lang="en-US" sz="2000" dirty="0"/>
                    </a:p>
                  </a:txBody>
                  <a:tcPr/>
                </a:tc>
              </a:tr>
              <a:tr h="491051">
                <a:tc>
                  <a:txBody>
                    <a:bodyPr/>
                    <a:lstStyle/>
                    <a:p>
                      <a:r>
                        <a:rPr lang="en-US" sz="2000" dirty="0" smtClean="0"/>
                        <a:t>Root Kit</a:t>
                      </a:r>
                      <a:endParaRPr lang="en-US" sz="2000" dirty="0"/>
                    </a:p>
                  </a:txBody>
                  <a:tcPr/>
                </a:tc>
                <a:tc>
                  <a:txBody>
                    <a:bodyPr/>
                    <a:lstStyle/>
                    <a:p>
                      <a:r>
                        <a:rPr lang="en-US" sz="2000" dirty="0" smtClean="0"/>
                        <a:t>Hooks standard OS calls to hide data</a:t>
                      </a:r>
                      <a:endParaRPr lang="en-US" sz="2000" dirty="0"/>
                    </a:p>
                  </a:txBody>
                  <a:tcPr/>
                </a:tc>
              </a:tr>
            </a:tbl>
          </a:graphicData>
        </a:graphic>
      </p:graphicFrame>
      <p:sp>
        <p:nvSpPr>
          <p:cNvPr id="10272" name="Rectangle 4"/>
          <p:cNvSpPr>
            <a:spLocks noChangeArrowheads="1"/>
          </p:cNvSpPr>
          <p:nvPr/>
        </p:nvSpPr>
        <p:spPr bwMode="auto">
          <a:xfrm>
            <a:off x="381000" y="1403350"/>
            <a:ext cx="8534400" cy="425450"/>
          </a:xfrm>
          <a:prstGeom prst="rect">
            <a:avLst/>
          </a:prstGeom>
          <a:noFill/>
          <a:ln w="9525">
            <a:noFill/>
            <a:miter lim="800000"/>
            <a:headEnd/>
            <a:tailEnd/>
          </a:ln>
        </p:spPr>
        <p:txBody>
          <a:bodyPr>
            <a:spAutoFit/>
          </a:bodyPr>
          <a:lstStyle/>
          <a:p>
            <a:pPr marL="338138" indent="-338138">
              <a:lnSpc>
                <a:spcPct val="90000"/>
              </a:lnSpc>
              <a:spcBef>
                <a:spcPts val="7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a:t>Malware covers all kinds of intruder software</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54</a:t>
            </a:fld>
            <a:endParaRPr lang="en-US" altLang="en-US"/>
          </a:p>
        </p:txBody>
      </p:sp>
    </p:spTree>
    <p:extLst>
      <p:ext uri="{BB962C8B-B14F-4D97-AF65-F5344CB8AC3E}">
        <p14:creationId xmlns:p14="http://schemas.microsoft.com/office/powerpoint/2010/main" val="269167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438400" y="533400"/>
            <a:ext cx="6248400" cy="609600"/>
          </a:xfrm>
        </p:spPr>
        <p:txBody>
          <a:bodyPr>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Rootkits</a:t>
            </a:r>
          </a:p>
        </p:txBody>
      </p:sp>
      <p:sp>
        <p:nvSpPr>
          <p:cNvPr id="12291" name="Rectangle 2"/>
          <p:cNvSpPr>
            <a:spLocks noGrp="1" noChangeArrowheads="1"/>
          </p:cNvSpPr>
          <p:nvPr>
            <p:ph idx="1"/>
          </p:nvPr>
        </p:nvSpPr>
        <p:spPr>
          <a:xfrm>
            <a:off x="381000" y="1295400"/>
            <a:ext cx="8229600" cy="5410200"/>
          </a:xfrm>
        </p:spPr>
        <p:txBody>
          <a:bodyPr>
            <a:normAutofit lnSpcReduction="10000"/>
          </a:bodyPr>
          <a:lstStyle/>
          <a:p>
            <a:pPr marL="327025" indent="-327025">
              <a:lnSpc>
                <a:spcPct val="90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US" sz="2400" dirty="0" smtClean="0"/>
              <a:t>A rootkit is a stealthy type of malware designed to hide the existence of certain processes or programs from normal methods of detection and enable continued privileged access to a computer</a:t>
            </a:r>
            <a:endParaRPr lang="en-GB" sz="2400" dirty="0" smtClean="0"/>
          </a:p>
          <a:p>
            <a:pPr marL="327025" indent="-327025">
              <a:lnSpc>
                <a:spcPct val="90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GB" sz="2400" dirty="0" smtClean="0">
                <a:solidFill>
                  <a:srgbClr val="FF0000"/>
                </a:solidFill>
              </a:rPr>
              <a:t>Insert file filters to cause files or directories disappear from normal listings</a:t>
            </a:r>
          </a:p>
          <a:p>
            <a:pPr marL="327025" indent="-327025">
              <a:lnSpc>
                <a:spcPct val="93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GB" sz="2400" dirty="0" smtClean="0"/>
              <a:t>Techniques apply equally well to Linux and Mac</a:t>
            </a:r>
          </a:p>
          <a:p>
            <a:pPr marL="327025" indent="-327025">
              <a:lnSpc>
                <a:spcPct val="93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US" sz="2400" dirty="0" smtClean="0">
                <a:solidFill>
                  <a:srgbClr val="FF0000"/>
                </a:solidFill>
              </a:rPr>
              <a:t>Detection is difficult because a rootkit may be able to subvert (disrupt) the software that is intended to find it.</a:t>
            </a:r>
          </a:p>
          <a:p>
            <a:pPr marL="327025" indent="-327025">
              <a:lnSpc>
                <a:spcPct val="93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US" sz="2400" dirty="0" smtClean="0"/>
              <a:t> Detection methods include using an alternative and trusted operating system, behavioral-based methods, signature scanning, difference scanning, and memory dump analysis. </a:t>
            </a:r>
          </a:p>
          <a:p>
            <a:pPr marL="327025" indent="-327025">
              <a:lnSpc>
                <a:spcPct val="93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US" sz="2400" dirty="0" smtClean="0">
                <a:solidFill>
                  <a:srgbClr val="FF0000"/>
                </a:solidFill>
              </a:rPr>
              <a:t>Removal can be complicated or practically impossible, especially in cases where the rootkit resides in the kernel</a:t>
            </a:r>
            <a:endParaRPr lang="en-GB" sz="2400"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55</a:t>
            </a:fld>
            <a:endParaRPr lang="en-US" altLang="en-US"/>
          </a:p>
        </p:txBody>
      </p:sp>
    </p:spTree>
    <p:extLst>
      <p:ext uri="{BB962C8B-B14F-4D97-AF65-F5344CB8AC3E}">
        <p14:creationId xmlns:p14="http://schemas.microsoft.com/office/powerpoint/2010/main" val="819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2438400" y="609600"/>
            <a:ext cx="6019800" cy="457200"/>
          </a:xfrm>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Anti-virus software</a:t>
            </a:r>
          </a:p>
        </p:txBody>
      </p:sp>
      <p:sp>
        <p:nvSpPr>
          <p:cNvPr id="13315" name="Rectangle 2"/>
          <p:cNvSpPr>
            <a:spLocks noGrp="1" noChangeArrowheads="1"/>
          </p:cNvSpPr>
          <p:nvPr>
            <p:ph idx="1"/>
          </p:nvPr>
        </p:nvSpPr>
        <p:spPr>
          <a:xfrm>
            <a:off x="533400" y="1295400"/>
            <a:ext cx="7772400" cy="4800600"/>
          </a:xfrm>
        </p:spPr>
        <p:txBody>
          <a:bodyPr/>
          <a:lstStyle/>
          <a:p>
            <a:pPr marL="338138" indent="-338138">
              <a:lnSpc>
                <a:spcPct val="90000"/>
              </a:lnSpc>
              <a:spcBef>
                <a:spcPts val="7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Initially: signature detection.</a:t>
            </a:r>
          </a:p>
          <a:p>
            <a:pPr marL="338138" indent="-338138">
              <a:lnSpc>
                <a:spcPct val="90000"/>
              </a:lnSpc>
              <a:spcBef>
                <a:spcPts val="7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But signatures are not enough!</a:t>
            </a:r>
          </a:p>
          <a:p>
            <a:pPr marL="738188" lvl="1" indent="-280988">
              <a:spcBef>
                <a:spcPts val="8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Pattern matching</a:t>
            </a:r>
          </a:p>
          <a:p>
            <a:pPr marL="738188" lvl="1" indent="-280988">
              <a:spcBef>
                <a:spcPts val="8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Automatic learning</a:t>
            </a:r>
          </a:p>
          <a:p>
            <a:pPr marL="738188" lvl="1" indent="-280988">
              <a:spcBef>
                <a:spcPts val="8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Environment emulation</a:t>
            </a:r>
          </a:p>
          <a:p>
            <a:pPr marL="738188" lvl="1" indent="-280988">
              <a:spcBef>
                <a:spcPts val="8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Neural networks</a:t>
            </a:r>
          </a:p>
          <a:p>
            <a:pPr marL="738188" lvl="1" indent="-280988">
              <a:spcBef>
                <a:spcPts val="8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Data mining</a:t>
            </a:r>
          </a:p>
          <a:p>
            <a:pPr marL="738188" lvl="1" indent="-280988">
              <a:spcBef>
                <a:spcPts val="8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Bayes networks</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56</a:t>
            </a:fld>
            <a:endParaRPr lang="en-US" altLang="en-US"/>
          </a:p>
        </p:txBody>
      </p:sp>
    </p:spTree>
    <p:extLst>
      <p:ext uri="{BB962C8B-B14F-4D97-AF65-F5344CB8AC3E}">
        <p14:creationId xmlns:p14="http://schemas.microsoft.com/office/powerpoint/2010/main" val="21040637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209800" y="457200"/>
            <a:ext cx="6477000" cy="685800"/>
          </a:xfrm>
        </p:spPr>
        <p:txBody>
          <a:bodyPr>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Signature Avoiding Viruses</a:t>
            </a:r>
          </a:p>
        </p:txBody>
      </p:sp>
      <p:sp>
        <p:nvSpPr>
          <p:cNvPr id="14339" name="Rectangle 2"/>
          <p:cNvSpPr>
            <a:spLocks noGrp="1" noChangeArrowheads="1"/>
          </p:cNvSpPr>
          <p:nvPr>
            <p:ph idx="1"/>
          </p:nvPr>
        </p:nvSpPr>
        <p:spPr>
          <a:xfrm>
            <a:off x="381000" y="1417638"/>
            <a:ext cx="8229600" cy="4525962"/>
          </a:xfrm>
        </p:spPr>
        <p:txBody>
          <a:bodyPr/>
          <a:lstStyle/>
          <a:p>
            <a:pPr marL="327025" indent="-327025">
              <a:lnSpc>
                <a:spcPct val="90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GB" sz="2800" smtClean="0"/>
              <a:t>Polymorphic Virus produces varying but operationally equivalent copies of itself</a:t>
            </a:r>
          </a:p>
          <a:p>
            <a:pPr marL="727075" lvl="1" indent="-269875">
              <a:lnSpc>
                <a:spcPct val="90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GB" sz="2400" smtClean="0"/>
              <a:t>Use alternative but equivalent instructions</a:t>
            </a:r>
          </a:p>
          <a:p>
            <a:pPr marL="727075" lvl="1" indent="-269875">
              <a:lnSpc>
                <a:spcPct val="90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GB" sz="2400" smtClean="0"/>
              <a:t>Gets around signature scanners. </a:t>
            </a:r>
          </a:p>
          <a:p>
            <a:pPr marL="327025" indent="-327025">
              <a:lnSpc>
                <a:spcPct val="90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GB" sz="2800" smtClean="0"/>
              <a:t>Stealth Virus actively tries to hide all signs of its presence</a:t>
            </a:r>
          </a:p>
          <a:p>
            <a:pPr marL="727075" lvl="1" indent="-269875">
              <a:lnSpc>
                <a:spcPct val="90000"/>
              </a:lnSpc>
              <a:buFont typeface="Arial" pitchFamily="34" charset="0"/>
              <a:buChar char="–"/>
              <a:tabLst>
                <a:tab pos="327025" algn="l"/>
                <a:tab pos="439738" algn="l"/>
                <a:tab pos="896938" algn="l"/>
                <a:tab pos="1354138" algn="l"/>
                <a:tab pos="1811338" algn="l"/>
                <a:tab pos="2268538" algn="l"/>
                <a:tab pos="2725738" algn="l"/>
                <a:tab pos="3182938" algn="l"/>
                <a:tab pos="3640138" algn="l"/>
                <a:tab pos="4097338" algn="l"/>
                <a:tab pos="4554538" algn="l"/>
                <a:tab pos="5011738" algn="l"/>
                <a:tab pos="5468938" algn="l"/>
                <a:tab pos="5926138" algn="l"/>
                <a:tab pos="6383338" algn="l"/>
                <a:tab pos="6840538" algn="l"/>
                <a:tab pos="7297738" algn="l"/>
                <a:tab pos="7754938" algn="l"/>
                <a:tab pos="8212138" algn="l"/>
                <a:tab pos="8669338" algn="l"/>
                <a:tab pos="9126538" algn="l"/>
              </a:tabLst>
            </a:pPr>
            <a:r>
              <a:rPr lang="en-GB" sz="2400" smtClean="0"/>
              <a:t>A virus can intercept calls to read a file and return correct values about file sizes etc. Brain Virus</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57</a:t>
            </a:fld>
            <a:endParaRPr lang="en-US" altLang="en-US"/>
          </a:p>
        </p:txBody>
      </p:sp>
    </p:spTree>
    <p:extLst>
      <p:ext uri="{BB962C8B-B14F-4D97-AF65-F5344CB8AC3E}">
        <p14:creationId xmlns:p14="http://schemas.microsoft.com/office/powerpoint/2010/main" val="2455551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438400" y="609600"/>
            <a:ext cx="6019800" cy="457200"/>
          </a:xfrm>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Sandboxes</a:t>
            </a:r>
          </a:p>
        </p:txBody>
      </p:sp>
      <p:sp>
        <p:nvSpPr>
          <p:cNvPr id="15363" name="Rectangle 2"/>
          <p:cNvSpPr>
            <a:spLocks noGrp="1" noChangeArrowheads="1"/>
          </p:cNvSpPr>
          <p:nvPr>
            <p:ph idx="1"/>
          </p:nvPr>
        </p:nvSpPr>
        <p:spPr>
          <a:xfrm>
            <a:off x="228600" y="1143000"/>
            <a:ext cx="8686800" cy="5586413"/>
          </a:xfrm>
        </p:spPr>
        <p:txBody>
          <a:bodyPr/>
          <a:lstStyle/>
          <a:p>
            <a:pPr marL="338138" indent="-338138">
              <a:lnSpc>
                <a:spcPct val="90000"/>
              </a:lnSpc>
              <a:spcBef>
                <a:spcPts val="7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A sandbox is a security mechanism</a:t>
            </a:r>
            <a:br>
              <a:rPr lang="en-GB" sz="2800" dirty="0" smtClean="0"/>
            </a:br>
            <a:r>
              <a:rPr lang="en-GB" sz="2800" dirty="0" smtClean="0"/>
              <a:t>for safely running untrusted programs</a:t>
            </a:r>
          </a:p>
          <a:p>
            <a:pPr marL="738188" lvl="1" indent="-280988">
              <a:lnSpc>
                <a:spcPct val="90000"/>
              </a:lnSpc>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Provides a tightly-controlled set of resources for guest programs to run in, such as space on disk and memory. Network access, the ability to inspect the host system or read from input devices is usually disallowed or heavily restricted. E.g. virtual machine.</a:t>
            </a:r>
          </a:p>
          <a:p>
            <a:pPr marL="338138" indent="-338138">
              <a:lnSpc>
                <a:spcPct val="90000"/>
              </a:lnSpc>
              <a:spcBef>
                <a:spcPts val="7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Examples of sandboxes are:</a:t>
            </a:r>
          </a:p>
          <a:p>
            <a:pPr marL="738188" lvl="1" indent="-280988">
              <a:lnSpc>
                <a:spcPct val="90000"/>
              </a:lnSpc>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Applets are self-contained programs that run in a virtual machine or scripting language interpreter that does the sandboxing, for example in the browser. </a:t>
            </a:r>
          </a:p>
          <a:p>
            <a:pPr marL="738188" lvl="1" indent="-280988">
              <a:lnSpc>
                <a:spcPct val="90000"/>
              </a:lnSpc>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Jails are a special kind of resource limit imposed on programs by the operating system.</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58</a:t>
            </a:fld>
            <a:endParaRPr lang="en-US" altLang="en-US"/>
          </a:p>
        </p:txBody>
      </p:sp>
    </p:spTree>
    <p:extLst>
      <p:ext uri="{BB962C8B-B14F-4D97-AF65-F5344CB8AC3E}">
        <p14:creationId xmlns:p14="http://schemas.microsoft.com/office/powerpoint/2010/main" val="7482134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2438400" y="533400"/>
            <a:ext cx="6400800" cy="533400"/>
          </a:xfrm>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The Threat of Monopoly</a:t>
            </a:r>
          </a:p>
        </p:txBody>
      </p:sp>
      <p:sp>
        <p:nvSpPr>
          <p:cNvPr id="17411" name="Rectangle 2"/>
          <p:cNvSpPr>
            <a:spLocks noGrp="1" noChangeArrowheads="1"/>
          </p:cNvSpPr>
          <p:nvPr>
            <p:ph idx="1"/>
          </p:nvPr>
        </p:nvSpPr>
        <p:spPr>
          <a:xfrm>
            <a:off x="685800" y="1219200"/>
            <a:ext cx="7772400" cy="4114800"/>
          </a:xfrm>
        </p:spPr>
        <p:txBody>
          <a:bodyPr/>
          <a:lstStyle/>
          <a:p>
            <a:pPr marL="338138" indent="-338138">
              <a:spcBef>
                <a:spcPts val="7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Another reason for the prevalence (</a:t>
            </a:r>
            <a:r>
              <a:rPr lang="en-GB" sz="2800" dirty="0" err="1" smtClean="0"/>
              <a:t>occurance</a:t>
            </a:r>
            <a:r>
              <a:rPr lang="en-GB" sz="2800" dirty="0" smtClean="0"/>
              <a:t>) of malware is the </a:t>
            </a:r>
            <a:r>
              <a:rPr lang="en-GB" sz="2800" i="1" dirty="0" smtClean="0"/>
              <a:t>homogeneity of software</a:t>
            </a:r>
          </a:p>
          <a:p>
            <a:pPr marL="738188" lvl="1" indent="-280988">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Most computers run Windows, MS Office, MS Outlook Express, MS Internet Explorer</a:t>
            </a:r>
          </a:p>
          <a:p>
            <a:pPr marL="738188" lvl="1" indent="-280988">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This makes the attacker’s job very easy.</a:t>
            </a:r>
          </a:p>
          <a:p>
            <a:pPr marL="338138" indent="-338138">
              <a:spcBef>
                <a:spcPts val="7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In contrast, in the </a:t>
            </a:r>
            <a:r>
              <a:rPr lang="en-GB" sz="2800" dirty="0" err="1" smtClean="0"/>
              <a:t>linux</a:t>
            </a:r>
            <a:r>
              <a:rPr lang="en-GB" sz="2800" dirty="0" smtClean="0"/>
              <a:t> world, there is a plethora (excess) of rival distributions, office suites, email clients, browsers.</a:t>
            </a:r>
          </a:p>
          <a:p>
            <a:pPr marL="738188" lvl="1" indent="-280988">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Makes the attacker’s job much, much harder!</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59</a:t>
            </a:fld>
            <a:endParaRPr lang="en-US" altLang="en-US"/>
          </a:p>
        </p:txBody>
      </p:sp>
    </p:spTree>
    <p:extLst>
      <p:ext uri="{BB962C8B-B14F-4D97-AF65-F5344CB8AC3E}">
        <p14:creationId xmlns:p14="http://schemas.microsoft.com/office/powerpoint/2010/main" val="32406614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6"/>
          <p:cNvSpPr>
            <a:spLocks noGrp="1" noChangeArrowheads="1"/>
          </p:cNvSpPr>
          <p:nvPr>
            <p:ph idx="1"/>
          </p:nvPr>
        </p:nvSpPr>
        <p:spPr>
          <a:xfrm>
            <a:off x="685800" y="1676400"/>
            <a:ext cx="8229600" cy="4343400"/>
          </a:xfrm>
        </p:spPr>
        <p:txBody>
          <a:bodyPr>
            <a:normAutofit lnSpcReduction="10000"/>
          </a:bodyPr>
          <a:lstStyle/>
          <a:p>
            <a:pPr marL="533400" indent="-533400" eaLnBrk="1" hangingPunct="1">
              <a:lnSpc>
                <a:spcPct val="150000"/>
              </a:lnSpc>
            </a:pPr>
            <a:r>
              <a:rPr lang="en-US" altLang="zh-CN" dirty="0" smtClean="0">
                <a:ea typeface="SimSun" panose="02010600030101010101" pitchFamily="2" charset="-122"/>
              </a:rPr>
              <a:t>Definition: </a:t>
            </a:r>
            <a:r>
              <a:rPr lang="en-US" altLang="zh-CN" dirty="0" smtClean="0">
                <a:solidFill>
                  <a:srgbClr val="FF0000"/>
                </a:solidFill>
                <a:ea typeface="SimSun" panose="02010600030101010101" pitchFamily="2" charset="-122"/>
              </a:rPr>
              <a:t>Malicious</a:t>
            </a:r>
            <a:r>
              <a:rPr lang="en-US" altLang="zh-CN" dirty="0" smtClean="0">
                <a:ea typeface="SimSun" panose="02010600030101010101" pitchFamily="2" charset="-122"/>
              </a:rPr>
              <a:t> self-replicating software that attaches itself to other software. </a:t>
            </a:r>
          </a:p>
          <a:p>
            <a:pPr marL="533400" indent="-533400" eaLnBrk="1" hangingPunct="1">
              <a:lnSpc>
                <a:spcPct val="150000"/>
              </a:lnSpc>
            </a:pPr>
            <a:r>
              <a:rPr lang="en-US" altLang="zh-CN" dirty="0" smtClean="0">
                <a:ea typeface="SimSun" panose="02010600030101010101" pitchFamily="2" charset="-122"/>
              </a:rPr>
              <a:t>Typical Behavior: </a:t>
            </a:r>
          </a:p>
          <a:p>
            <a:pPr marL="1023938" lvl="1" indent="-457200" eaLnBrk="1" hangingPunct="1">
              <a:lnSpc>
                <a:spcPct val="150000"/>
              </a:lnSpc>
            </a:pPr>
            <a:r>
              <a:rPr lang="en-US" altLang="zh-CN" dirty="0" smtClean="0">
                <a:solidFill>
                  <a:srgbClr val="7030A0"/>
                </a:solidFill>
                <a:ea typeface="SimSun" panose="02010600030101010101" pitchFamily="2" charset="-122"/>
              </a:rPr>
              <a:t>Replicates within computer system, potentially attaching itself to every other program</a:t>
            </a:r>
          </a:p>
          <a:p>
            <a:pPr marL="1023938" lvl="1" indent="-457200" eaLnBrk="1" hangingPunct="1">
              <a:lnSpc>
                <a:spcPct val="150000"/>
              </a:lnSpc>
            </a:pPr>
            <a:r>
              <a:rPr lang="en-US" altLang="zh-CN" dirty="0" smtClean="0">
                <a:ea typeface="SimSun" panose="02010600030101010101" pitchFamily="2" charset="-122"/>
              </a:rPr>
              <a:t>Behavior categories: e.g. Innocuous(harmless), Humorous(amusing), Data altering, Catastrophic</a:t>
            </a:r>
            <a:endParaRPr lang="en-US" altLang="en-US" dirty="0" smtClean="0">
              <a:ea typeface="SimSun" panose="02010600030101010101" pitchFamily="2" charset="-122"/>
            </a:endParaRPr>
          </a:p>
        </p:txBody>
      </p:sp>
      <p:sp>
        <p:nvSpPr>
          <p:cNvPr id="12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058B446-6E38-4F12-8B73-3D9F816EE164}" type="slidenum">
              <a:rPr lang="zh-CN" altLang="en-US" sz="1400"/>
              <a:pPr eaLnBrk="1" hangingPunct="1"/>
              <a:t>6</a:t>
            </a:fld>
            <a:endParaRPr lang="en-US" altLang="zh-CN" sz="1400"/>
          </a:p>
        </p:txBody>
      </p:sp>
      <p:sp>
        <p:nvSpPr>
          <p:cNvPr id="12292" name="Rectangle 102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Viruses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Definition</a:t>
            </a:r>
          </a:p>
        </p:txBody>
      </p:sp>
    </p:spTree>
    <p:extLst>
      <p:ext uri="{BB962C8B-B14F-4D97-AF65-F5344CB8AC3E}">
        <p14:creationId xmlns:p14="http://schemas.microsoft.com/office/powerpoint/2010/main" val="1563243197"/>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762000" y="533400"/>
            <a:ext cx="7696200" cy="533400"/>
          </a:xfrm>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Open-source vs closed source</a:t>
            </a:r>
          </a:p>
        </p:txBody>
      </p:sp>
      <p:sp>
        <p:nvSpPr>
          <p:cNvPr id="18435" name="Rectangle 2"/>
          <p:cNvSpPr>
            <a:spLocks noGrp="1" noChangeArrowheads="1"/>
          </p:cNvSpPr>
          <p:nvPr>
            <p:ph idx="1"/>
          </p:nvPr>
        </p:nvSpPr>
        <p:spPr>
          <a:xfrm>
            <a:off x="152400" y="1219200"/>
            <a:ext cx="4191000" cy="5410200"/>
          </a:xfrm>
        </p:spPr>
        <p:txBody>
          <a:bodyPr/>
          <a:lstStyle/>
          <a:p>
            <a:pPr marL="338138" indent="-338138">
              <a:spcBef>
                <a:spcPts val="7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t>It is often argued that</a:t>
            </a:r>
          </a:p>
          <a:p>
            <a:pPr marL="738188" lvl="1" indent="-280988">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smtClean="0"/>
              <a:t>OS more secure because vulnerabilities have a much higher chance of being spotted, since hundreds of people around the world are scrutinising the source code.</a:t>
            </a:r>
          </a:p>
          <a:p>
            <a:pPr marL="738188" lvl="1" indent="-280988">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smtClean="0"/>
              <a:t>CS less secure because very few people have access to the source code.</a:t>
            </a:r>
          </a:p>
        </p:txBody>
      </p:sp>
      <p:sp>
        <p:nvSpPr>
          <p:cNvPr id="38915" name="Rectangle 3"/>
          <p:cNvSpPr>
            <a:spLocks noChangeArrowheads="1"/>
          </p:cNvSpPr>
          <p:nvPr/>
        </p:nvSpPr>
        <p:spPr bwMode="auto">
          <a:xfrm>
            <a:off x="4495800" y="1219200"/>
            <a:ext cx="4267200" cy="5410200"/>
          </a:xfrm>
          <a:prstGeom prst="rect">
            <a:avLst/>
          </a:prstGeom>
          <a:noFill/>
          <a:ln w="9525">
            <a:noFill/>
            <a:round/>
            <a:headEnd/>
            <a:tailEnd/>
          </a:ln>
        </p:spPr>
        <p:txBody>
          <a:bodyPr lIns="90000" tIns="46800" rIns="90000" bIns="46800"/>
          <a:lstStyle/>
          <a:p>
            <a:pPr marL="338138" indent="-338138">
              <a:lnSpc>
                <a:spcPct val="90000"/>
              </a:lnSpc>
              <a:spcBef>
                <a:spcPts val="700"/>
              </a:spcBef>
              <a:buFont typeface="Arial"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2800" dirty="0">
                <a:solidFill>
                  <a:srgbClr val="000000"/>
                </a:solidFill>
                <a:ea typeface="DejaVu LGC Sans"/>
                <a:cs typeface="DejaVu LGC Sans"/>
              </a:rPr>
              <a:t>But one can also argue that</a:t>
            </a:r>
          </a:p>
          <a:p>
            <a:pPr marL="738188" lvl="1" indent="-280988">
              <a:lnSpc>
                <a:spcPct val="90000"/>
              </a:lnSpc>
              <a:spcBef>
                <a:spcPts val="600"/>
              </a:spcBef>
              <a:buFont typeface="Arial"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rgbClr val="000000"/>
                </a:solidFill>
                <a:ea typeface="DejaVu LGC Sans"/>
                <a:cs typeface="DejaVu LGC Sans"/>
              </a:rPr>
              <a:t>OS </a:t>
            </a:r>
            <a:r>
              <a:rPr lang="en-GB" i="1" dirty="0">
                <a:solidFill>
                  <a:srgbClr val="000000"/>
                </a:solidFill>
                <a:ea typeface="DejaVu LGC Sans"/>
                <a:cs typeface="DejaVu LGC Sans"/>
              </a:rPr>
              <a:t>less</a:t>
            </a:r>
            <a:r>
              <a:rPr lang="en-GB" dirty="0">
                <a:solidFill>
                  <a:srgbClr val="000000"/>
                </a:solidFill>
                <a:ea typeface="DejaVu LGC Sans"/>
                <a:cs typeface="DejaVu LGC Sans"/>
              </a:rPr>
              <a:t> secure because attackers can see the code and find vulnerabilities to exploit.</a:t>
            </a:r>
          </a:p>
          <a:p>
            <a:pPr marL="738188" lvl="1" indent="-280988">
              <a:lnSpc>
                <a:spcPct val="90000"/>
              </a:lnSpc>
              <a:spcBef>
                <a:spcPts val="600"/>
              </a:spcBef>
              <a:buFont typeface="Arial"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rgbClr val="000000"/>
                </a:solidFill>
                <a:ea typeface="DejaVu LGC Sans"/>
                <a:cs typeface="DejaVu LGC Sans"/>
              </a:rPr>
              <a:t>CS </a:t>
            </a:r>
            <a:r>
              <a:rPr lang="en-GB" i="1" dirty="0">
                <a:solidFill>
                  <a:srgbClr val="000000"/>
                </a:solidFill>
                <a:ea typeface="DejaVu LGC Sans"/>
                <a:cs typeface="DejaVu LGC Sans"/>
              </a:rPr>
              <a:t>more</a:t>
            </a:r>
            <a:r>
              <a:rPr lang="en-GB" dirty="0">
                <a:solidFill>
                  <a:srgbClr val="000000"/>
                </a:solidFill>
                <a:ea typeface="DejaVu LGC Sans"/>
                <a:cs typeface="DejaVu LGC Sans"/>
              </a:rPr>
              <a:t> secure because attacker doesn’t have access to the source code.</a:t>
            </a:r>
          </a:p>
          <a:p>
            <a:pPr marL="338138" indent="-338138">
              <a:lnSpc>
                <a:spcPct val="90000"/>
              </a:lnSpc>
              <a:spcBef>
                <a:spcPts val="600"/>
              </a:spcBef>
              <a:buFont typeface="Arial"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rgbClr val="000000"/>
                </a:solidFill>
                <a:ea typeface="DejaVu LGC Sans"/>
                <a:cs typeface="DejaVu LGC Sans"/>
              </a:rPr>
              <a:t>However, this argument is “</a:t>
            </a:r>
            <a:r>
              <a:rPr lang="en-GB" i="1" dirty="0">
                <a:solidFill>
                  <a:srgbClr val="000000"/>
                </a:solidFill>
                <a:ea typeface="DejaVu LGC Sans"/>
                <a:cs typeface="DejaVu LGC Sans"/>
              </a:rPr>
              <a:t>security through </a:t>
            </a:r>
            <a:r>
              <a:rPr lang="en-GB" i="1" dirty="0" smtClean="0">
                <a:solidFill>
                  <a:srgbClr val="000000"/>
                </a:solidFill>
                <a:ea typeface="DejaVu LGC Sans"/>
                <a:cs typeface="DejaVu LGC Sans"/>
              </a:rPr>
              <a:t>obscurity(anonymity)</a:t>
            </a:r>
            <a:r>
              <a:rPr lang="en-GB" dirty="0" smtClean="0">
                <a:solidFill>
                  <a:srgbClr val="000000"/>
                </a:solidFill>
                <a:ea typeface="DejaVu LGC Sans"/>
                <a:cs typeface="DejaVu LGC Sans"/>
              </a:rPr>
              <a:t>” </a:t>
            </a:r>
            <a:r>
              <a:rPr lang="en-GB" dirty="0">
                <a:solidFill>
                  <a:srgbClr val="000000"/>
                </a:solidFill>
                <a:ea typeface="DejaVu LGC Sans"/>
                <a:cs typeface="DejaVu LGC Sans"/>
              </a:rPr>
              <a:t>and should be rejected.</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60</a:t>
            </a:fld>
            <a:endParaRPr lang="en-US" altLang="en-US"/>
          </a:p>
        </p:txBody>
      </p:sp>
    </p:spTree>
    <p:extLst>
      <p:ext uri="{BB962C8B-B14F-4D97-AF65-F5344CB8AC3E}">
        <p14:creationId xmlns:p14="http://schemas.microsoft.com/office/powerpoint/2010/main" val="26943982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animEffect transition="in" filter="checkerboard(across)">
                                      <p:cBhvr additive="repl">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smtClean="0"/>
              <a:t>Password -I</a:t>
            </a:r>
          </a:p>
        </p:txBody>
      </p:sp>
      <p:sp>
        <p:nvSpPr>
          <p:cNvPr id="3" name="Content Placeholder 2"/>
          <p:cNvSpPr>
            <a:spLocks noGrp="1"/>
          </p:cNvSpPr>
          <p:nvPr>
            <p:ph idx="1"/>
          </p:nvPr>
        </p:nvSpPr>
        <p:spPr/>
        <p:txBody>
          <a:bodyPr rtlCol="0">
            <a:normAutofit/>
          </a:bodyPr>
          <a:lstStyle/>
          <a:p>
            <a:pPr algn="just" eaLnBrk="1" fontAlgn="auto" hangingPunct="1">
              <a:spcAft>
                <a:spcPts val="0"/>
              </a:spcAft>
              <a:buFont typeface="Wingdings" panose="05000000000000000000" pitchFamily="2" charset="2"/>
              <a:buChar char="v"/>
              <a:defRPr/>
            </a:pPr>
            <a:r>
              <a:rPr lang="en-US" sz="2400" b="1" dirty="0" smtClean="0">
                <a:solidFill>
                  <a:srgbClr val="FF0000"/>
                </a:solidFill>
              </a:rPr>
              <a:t>Password cracking</a:t>
            </a:r>
            <a:r>
              <a:rPr lang="en-US" sz="2400" dirty="0" smtClean="0">
                <a:solidFill>
                  <a:srgbClr val="FF0000"/>
                </a:solidFill>
              </a:rPr>
              <a:t> </a:t>
            </a:r>
            <a:r>
              <a:rPr lang="en-US" sz="2400" dirty="0" smtClean="0"/>
              <a:t>is the process of recovering </a:t>
            </a:r>
            <a:r>
              <a:rPr lang="en-US" sz="2400" dirty="0" smtClean="0">
                <a:solidFill>
                  <a:schemeClr val="tx1">
                    <a:lumMod val="95000"/>
                    <a:lumOff val="5000"/>
                  </a:schemeClr>
                </a:solidFill>
              </a:rPr>
              <a:t>passwords</a:t>
            </a:r>
            <a:r>
              <a:rPr lang="en-US" sz="2400" dirty="0" smtClean="0"/>
              <a:t> from data that has been stored in or transmitted by a computer system</a:t>
            </a:r>
          </a:p>
          <a:p>
            <a:pPr algn="just" eaLnBrk="1" fontAlgn="auto" hangingPunct="1">
              <a:spcAft>
                <a:spcPts val="0"/>
              </a:spcAft>
              <a:buFont typeface="Wingdings" panose="05000000000000000000" pitchFamily="2" charset="2"/>
              <a:buChar char="v"/>
              <a:defRPr/>
            </a:pPr>
            <a:r>
              <a:rPr lang="en-US" sz="2400" dirty="0" smtClean="0"/>
              <a:t>Passwords to access computer systems are usually stored in a database so the system can perform password verification when a user attempts to login or access a restricted resource. </a:t>
            </a:r>
          </a:p>
          <a:p>
            <a:pPr algn="just" eaLnBrk="1" fontAlgn="auto" hangingPunct="1">
              <a:spcAft>
                <a:spcPts val="0"/>
              </a:spcAft>
              <a:buFont typeface="Wingdings" panose="05000000000000000000" pitchFamily="2" charset="2"/>
              <a:buChar char="v"/>
              <a:defRPr/>
            </a:pPr>
            <a:r>
              <a:rPr lang="en-US" sz="2400" dirty="0" smtClean="0"/>
              <a:t>To preserve confidentiality of system passwords, the password verification data is typically not stored</a:t>
            </a:r>
            <a:r>
              <a:rPr lang="en-US" sz="2400" dirty="0" smtClean="0">
                <a:solidFill>
                  <a:schemeClr val="tx1">
                    <a:lumMod val="95000"/>
                    <a:lumOff val="5000"/>
                  </a:schemeClr>
                </a:solidFill>
              </a:rPr>
              <a:t> </a:t>
            </a:r>
            <a:r>
              <a:rPr lang="en-US" sz="2400" dirty="0" smtClean="0"/>
              <a:t>in </a:t>
            </a:r>
            <a:r>
              <a:rPr lang="id-ID" sz="2400" dirty="0" smtClean="0"/>
              <a:t>cleartext</a:t>
            </a:r>
            <a:r>
              <a:rPr lang="en-US" sz="2400" dirty="0" smtClean="0"/>
              <a:t> form, but instead a one-way function is applied to the password, possibly in combination with other data, and the resulting value is stored.</a:t>
            </a:r>
            <a:endParaRPr lang="id-ID" sz="2400" dirty="0" smtClean="0"/>
          </a:p>
          <a:p>
            <a:pPr algn="just" eaLnBrk="1" fontAlgn="auto" hangingPunct="1">
              <a:spcAft>
                <a:spcPts val="0"/>
              </a:spcAft>
              <a:buFont typeface="Wingdings" panose="05000000000000000000" pitchFamily="2" charset="2"/>
              <a:buChar char="v"/>
              <a:defRPr/>
            </a:pPr>
            <a:endParaRPr lang="en-US" sz="2400" dirty="0" smtClean="0"/>
          </a:p>
          <a:p>
            <a:pPr algn="just" eaLnBrk="1" fontAlgn="auto" hangingPunct="1">
              <a:spcAft>
                <a:spcPts val="0"/>
              </a:spcAft>
              <a:buFont typeface="Wingdings" panose="05000000000000000000" pitchFamily="2" charset="2"/>
              <a:buChar char="v"/>
              <a:defRPr/>
            </a:pPr>
            <a:endParaRPr lang="id-ID" sz="2400" dirty="0" smtClean="0"/>
          </a:p>
          <a:p>
            <a:pPr algn="just" eaLnBrk="1" fontAlgn="auto" hangingPunct="1">
              <a:spcAft>
                <a:spcPts val="0"/>
              </a:spcAft>
              <a:buFont typeface="Wingdings" panose="05000000000000000000" pitchFamily="2" charset="2"/>
              <a:buChar char="v"/>
              <a:defRPr/>
            </a:pPr>
            <a:endParaRPr lang="id-ID" sz="2400" dirty="0"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61</a:t>
            </a:fld>
            <a:endParaRPr lang="en-US" altLang="en-US"/>
          </a:p>
        </p:txBody>
      </p:sp>
    </p:spTree>
    <p:extLst>
      <p:ext uri="{BB962C8B-B14F-4D97-AF65-F5344CB8AC3E}">
        <p14:creationId xmlns:p14="http://schemas.microsoft.com/office/powerpoint/2010/main" val="31723584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Password Types</a:t>
            </a:r>
          </a:p>
        </p:txBody>
      </p:sp>
      <p:sp>
        <p:nvSpPr>
          <p:cNvPr id="24579" name="Content Placeholder 2"/>
          <p:cNvSpPr>
            <a:spLocks noGrp="1"/>
          </p:cNvSpPr>
          <p:nvPr>
            <p:ph idx="1"/>
          </p:nvPr>
        </p:nvSpPr>
        <p:spPr/>
        <p:txBody>
          <a:bodyPr/>
          <a:lstStyle/>
          <a:p>
            <a:r>
              <a:rPr lang="en-US" sz="2400" smtClean="0"/>
              <a:t>Password that contain only letters</a:t>
            </a:r>
          </a:p>
          <a:p>
            <a:r>
              <a:rPr lang="en-US" sz="2400" smtClean="0"/>
              <a:t>Password that contain only numbers</a:t>
            </a:r>
          </a:p>
          <a:p>
            <a:r>
              <a:rPr lang="en-US" sz="2400" smtClean="0"/>
              <a:t>Password that contain only special characters</a:t>
            </a:r>
          </a:p>
          <a:p>
            <a:r>
              <a:rPr lang="en-US" sz="2400" smtClean="0"/>
              <a:t>Password that contain letters and numbers</a:t>
            </a:r>
          </a:p>
          <a:p>
            <a:r>
              <a:rPr lang="en-US" sz="2400" smtClean="0"/>
              <a:t>Password that contain only letters and special characters</a:t>
            </a:r>
          </a:p>
          <a:p>
            <a:r>
              <a:rPr lang="en-US" sz="2400" smtClean="0"/>
              <a:t>Password that contain only special characters and numbers</a:t>
            </a:r>
          </a:p>
          <a:p>
            <a:r>
              <a:rPr lang="en-US" sz="2400" smtClean="0"/>
              <a:t>Password that contain letters, special characters and numbers</a:t>
            </a:r>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62</a:t>
            </a:fld>
            <a:endParaRPr lang="en-US" altLang="en-US"/>
          </a:p>
        </p:txBody>
      </p:sp>
    </p:spTree>
    <p:extLst>
      <p:ext uri="{BB962C8B-B14F-4D97-AF65-F5344CB8AC3E}">
        <p14:creationId xmlns:p14="http://schemas.microsoft.com/office/powerpoint/2010/main" val="136018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1794" y="314470"/>
            <a:ext cx="7543800" cy="816038"/>
          </a:xfrm>
        </p:spPr>
        <p:txBody>
          <a:bodyPr/>
          <a:lstStyle/>
          <a:p>
            <a:r>
              <a:rPr lang="en-US" dirty="0" smtClean="0"/>
              <a:t>Types of password Attacks</a:t>
            </a:r>
          </a:p>
        </p:txBody>
      </p:sp>
      <p:sp>
        <p:nvSpPr>
          <p:cNvPr id="26627" name="Content Placeholder 2"/>
          <p:cNvSpPr>
            <a:spLocks noGrp="1"/>
          </p:cNvSpPr>
          <p:nvPr>
            <p:ph idx="1"/>
          </p:nvPr>
        </p:nvSpPr>
        <p:spPr>
          <a:xfrm>
            <a:off x="304801" y="1219200"/>
            <a:ext cx="8686800" cy="5164138"/>
          </a:xfrm>
        </p:spPr>
        <p:txBody>
          <a:bodyPr>
            <a:normAutofit fontScale="70000" lnSpcReduction="20000"/>
          </a:bodyPr>
          <a:lstStyle/>
          <a:p>
            <a:r>
              <a:rPr lang="en-US" sz="2800" dirty="0" smtClean="0">
                <a:solidFill>
                  <a:srgbClr val="FF0000"/>
                </a:solidFill>
              </a:rPr>
              <a:t>Brute force attack</a:t>
            </a:r>
            <a:r>
              <a:rPr lang="en-US" sz="2800" dirty="0" smtClean="0"/>
              <a:t>: </a:t>
            </a:r>
            <a:r>
              <a:rPr lang="en-US" dirty="0"/>
              <a:t>It tries various combinations of usernames and passwords again and again until it gets in</a:t>
            </a:r>
            <a:endParaRPr lang="en-US" sz="2800" dirty="0" smtClean="0"/>
          </a:p>
          <a:p>
            <a:r>
              <a:rPr lang="en-US" dirty="0">
                <a:solidFill>
                  <a:srgbClr val="FF0000"/>
                </a:solidFill>
              </a:rPr>
              <a:t>Dictionary attack</a:t>
            </a:r>
            <a:r>
              <a:rPr lang="en-US" dirty="0"/>
              <a:t>: A </a:t>
            </a:r>
            <a:r>
              <a:rPr lang="en-US" i="1" dirty="0"/>
              <a:t>dictionary attack</a:t>
            </a:r>
            <a:r>
              <a:rPr lang="en-US" dirty="0"/>
              <a:t> is attempt to guess passwords by using well-known words or phrases</a:t>
            </a:r>
          </a:p>
          <a:p>
            <a:r>
              <a:rPr lang="en-US" sz="2800" dirty="0" smtClean="0">
                <a:solidFill>
                  <a:srgbClr val="FF0000"/>
                </a:solidFill>
              </a:rPr>
              <a:t>Hybrid attack</a:t>
            </a:r>
            <a:r>
              <a:rPr lang="en-US" sz="2800" dirty="0" smtClean="0"/>
              <a:t>: </a:t>
            </a:r>
            <a:r>
              <a:rPr lang="en-US" dirty="0"/>
              <a:t>blend of both a dictionary </a:t>
            </a:r>
            <a:r>
              <a:rPr lang="en-US" b="1" dirty="0"/>
              <a:t>attack</a:t>
            </a:r>
            <a:r>
              <a:rPr lang="en-US" dirty="0"/>
              <a:t> method as well as brute force </a:t>
            </a:r>
            <a:r>
              <a:rPr lang="en-US" b="1" dirty="0"/>
              <a:t>attack</a:t>
            </a:r>
            <a:endParaRPr lang="en-US" sz="2800" dirty="0" smtClean="0"/>
          </a:p>
          <a:p>
            <a:r>
              <a:rPr lang="en-US" sz="2800" dirty="0" smtClean="0">
                <a:solidFill>
                  <a:srgbClr val="FF0000"/>
                </a:solidFill>
              </a:rPr>
              <a:t>Social engineering</a:t>
            </a:r>
            <a:r>
              <a:rPr lang="en-US" sz="2800" dirty="0" smtClean="0"/>
              <a:t>: </a:t>
            </a:r>
            <a:r>
              <a:rPr lang="en-US" dirty="0"/>
              <a:t>is an </a:t>
            </a:r>
            <a:r>
              <a:rPr lang="en-US" b="1" dirty="0"/>
              <a:t>attack</a:t>
            </a:r>
            <a:r>
              <a:rPr lang="en-US" dirty="0"/>
              <a:t> vector that relies heavily on human interaction and often involves manipulating people into breaking normal security procedures and best practices in order to gain access to systems, networks or physical locations, or for financial gain.</a:t>
            </a:r>
            <a:endParaRPr lang="en-US" sz="2800" dirty="0" smtClean="0"/>
          </a:p>
          <a:p>
            <a:r>
              <a:rPr lang="en-US" sz="2800" dirty="0" smtClean="0">
                <a:solidFill>
                  <a:srgbClr val="FF0000"/>
                </a:solidFill>
              </a:rPr>
              <a:t>Shoulder surfing</a:t>
            </a:r>
            <a:r>
              <a:rPr lang="en-US" sz="2800" dirty="0" smtClean="0"/>
              <a:t>: </a:t>
            </a:r>
            <a:r>
              <a:rPr lang="en-US" dirty="0"/>
              <a:t>a type of social engineering technique used to obtain information such as personal identification numbers (PINs), passwords and other confidential data by looking over the victim's shoulder</a:t>
            </a:r>
            <a:endParaRPr lang="en-US" sz="2800" dirty="0" smtClean="0"/>
          </a:p>
          <a:p>
            <a:r>
              <a:rPr lang="en-US" sz="2800" dirty="0" smtClean="0">
                <a:solidFill>
                  <a:srgbClr val="FF0000"/>
                </a:solidFill>
              </a:rPr>
              <a:t>Dumpster diving</a:t>
            </a:r>
            <a:r>
              <a:rPr lang="en-US" sz="2800" dirty="0" smtClean="0"/>
              <a:t>: </a:t>
            </a:r>
            <a:r>
              <a:rPr lang="en-US" dirty="0"/>
              <a:t>Alternatively referred to as trashing, </a:t>
            </a:r>
            <a:r>
              <a:rPr lang="en-US" b="1" dirty="0"/>
              <a:t>dumpster diving</a:t>
            </a:r>
            <a:r>
              <a:rPr lang="en-US" dirty="0"/>
              <a:t> is the practice of digging through a company's trash bins or </a:t>
            </a:r>
            <a:r>
              <a:rPr lang="en-US" b="1" dirty="0"/>
              <a:t>dumpsters</a:t>
            </a:r>
            <a:r>
              <a:rPr lang="en-US" dirty="0"/>
              <a:t> to gain information</a:t>
            </a:r>
            <a:endParaRPr lang="en-US" sz="2800" dirty="0" smtClean="0"/>
          </a:p>
          <a:p>
            <a:r>
              <a:rPr lang="en-US" dirty="0" smtClean="0">
                <a:solidFill>
                  <a:srgbClr val="FF0000"/>
                </a:solidFill>
              </a:rPr>
              <a:t>Zero day attack</a:t>
            </a:r>
            <a:r>
              <a:rPr lang="en-US" dirty="0" smtClean="0"/>
              <a:t>: </a:t>
            </a:r>
            <a:r>
              <a:rPr lang="en-US" dirty="0"/>
              <a:t>A zero day exploit is a cyber attack that occurs on the same day a weakness is discovered in software.</a:t>
            </a:r>
            <a:endParaRPr lang="en-US" sz="2800" dirty="0"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63</a:t>
            </a:fld>
            <a:endParaRPr lang="en-US" altLang="en-US"/>
          </a:p>
        </p:txBody>
      </p:sp>
    </p:spTree>
    <p:extLst>
      <p:ext uri="{BB962C8B-B14F-4D97-AF65-F5344CB8AC3E}">
        <p14:creationId xmlns:p14="http://schemas.microsoft.com/office/powerpoint/2010/main" val="249422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1794" y="314470"/>
            <a:ext cx="7543800" cy="816038"/>
          </a:xfrm>
        </p:spPr>
        <p:txBody>
          <a:bodyPr/>
          <a:lstStyle/>
          <a:p>
            <a:r>
              <a:rPr lang="en-US" dirty="0" smtClean="0"/>
              <a:t>Types of password Attacks</a:t>
            </a:r>
          </a:p>
        </p:txBody>
      </p:sp>
      <p:sp>
        <p:nvSpPr>
          <p:cNvPr id="26627" name="Content Placeholder 2"/>
          <p:cNvSpPr>
            <a:spLocks noGrp="1"/>
          </p:cNvSpPr>
          <p:nvPr>
            <p:ph idx="1"/>
          </p:nvPr>
        </p:nvSpPr>
        <p:spPr>
          <a:xfrm>
            <a:off x="304801" y="1219200"/>
            <a:ext cx="8686800" cy="4648200"/>
          </a:xfrm>
        </p:spPr>
        <p:txBody>
          <a:bodyPr>
            <a:normAutofit/>
          </a:bodyPr>
          <a:lstStyle/>
          <a:p>
            <a:r>
              <a:rPr lang="en-US" sz="2800" dirty="0" smtClean="0">
                <a:solidFill>
                  <a:srgbClr val="FF0000"/>
                </a:solidFill>
              </a:rPr>
              <a:t>Key Logger Attack</a:t>
            </a:r>
            <a:r>
              <a:rPr lang="en-US" sz="2800" dirty="0" smtClean="0"/>
              <a:t>: </a:t>
            </a:r>
            <a:r>
              <a:rPr lang="en-US" dirty="0"/>
              <a:t>A hacker uses a program to track all of a user’s keystrokes</a:t>
            </a:r>
            <a:r>
              <a:rPr lang="en-US" dirty="0" smtClean="0"/>
              <a:t>.</a:t>
            </a:r>
          </a:p>
          <a:p>
            <a:r>
              <a:rPr lang="en-US" dirty="0">
                <a:solidFill>
                  <a:srgbClr val="FF0000"/>
                </a:solidFill>
              </a:rPr>
              <a:t>Rainbow table </a:t>
            </a:r>
            <a:r>
              <a:rPr lang="en-US" dirty="0" smtClean="0">
                <a:solidFill>
                  <a:srgbClr val="FF0000"/>
                </a:solidFill>
              </a:rPr>
              <a:t>attack</a:t>
            </a:r>
            <a:r>
              <a:rPr lang="en-US" b="1" dirty="0"/>
              <a:t>: attack</a:t>
            </a:r>
            <a:r>
              <a:rPr lang="en-US" dirty="0"/>
              <a:t> that attempts to discover the password from the hash. However, they use </a:t>
            </a:r>
            <a:r>
              <a:rPr lang="en-US" b="1" dirty="0"/>
              <a:t>rainbow tables</a:t>
            </a:r>
            <a:r>
              <a:rPr lang="en-US" dirty="0"/>
              <a:t>, which are huge </a:t>
            </a:r>
            <a:r>
              <a:rPr lang="en-US" dirty="0" smtClean="0"/>
              <a:t>databases </a:t>
            </a:r>
            <a:r>
              <a:rPr lang="en-US" dirty="0"/>
              <a:t>of precomputed hashes</a:t>
            </a:r>
            <a:r>
              <a:rPr lang="en-US" dirty="0" smtClean="0"/>
              <a:t>.</a:t>
            </a:r>
          </a:p>
          <a:p>
            <a:r>
              <a:rPr lang="en-US" dirty="0" smtClean="0">
                <a:solidFill>
                  <a:srgbClr val="FF0000"/>
                </a:solidFill>
              </a:rPr>
              <a:t>Fishing attack</a:t>
            </a:r>
            <a:r>
              <a:rPr lang="en-US" b="1" dirty="0" smtClean="0"/>
              <a:t>: </a:t>
            </a:r>
            <a:r>
              <a:rPr lang="en-US" dirty="0" smtClean="0"/>
              <a:t>involved </a:t>
            </a:r>
            <a:r>
              <a:rPr lang="en-US" dirty="0"/>
              <a:t>tricking a victim into taking some action that benefits the attacker</a:t>
            </a:r>
            <a:r>
              <a:rPr lang="en-US" dirty="0" smtClean="0"/>
              <a:t>.</a:t>
            </a:r>
          </a:p>
          <a:p>
            <a:r>
              <a:rPr lang="en-US" dirty="0" smtClean="0">
                <a:solidFill>
                  <a:srgbClr val="FF0000"/>
                </a:solidFill>
              </a:rPr>
              <a:t>Offline Cracking</a:t>
            </a:r>
            <a:r>
              <a:rPr lang="en-US" b="1" dirty="0" smtClean="0"/>
              <a:t>: </a:t>
            </a:r>
            <a:r>
              <a:rPr lang="en-US" dirty="0"/>
              <a:t>is an attempt to recover one or more passwords from a password storage file that has been recovered from a target</a:t>
            </a:r>
            <a:endParaRPr lang="en-US" b="1"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64</a:t>
            </a:fld>
            <a:endParaRPr lang="en-US" altLang="en-US"/>
          </a:p>
        </p:txBody>
      </p:sp>
    </p:spTree>
    <p:extLst>
      <p:ext uri="{BB962C8B-B14F-4D97-AF65-F5344CB8AC3E}">
        <p14:creationId xmlns:p14="http://schemas.microsoft.com/office/powerpoint/2010/main" val="260885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US" smtClean="0"/>
              <a:t>Manual Password Cracking</a:t>
            </a:r>
          </a:p>
        </p:txBody>
      </p:sp>
      <p:pic>
        <p:nvPicPr>
          <p:cNvPr id="27651" name="Picture 3"/>
          <p:cNvPicPr>
            <a:picLocks noChangeAspect="1" noChangeArrowheads="1"/>
          </p:cNvPicPr>
          <p:nvPr/>
        </p:nvPicPr>
        <p:blipFill>
          <a:blip r:embed="rId2" cstate="print"/>
          <a:srcRect/>
          <a:stretch>
            <a:fillRect/>
          </a:stretch>
        </p:blipFill>
        <p:spPr bwMode="auto">
          <a:xfrm>
            <a:off x="71438" y="1304925"/>
            <a:ext cx="9001125" cy="5248275"/>
          </a:xfrm>
          <a:prstGeom prst="rect">
            <a:avLst/>
          </a:prstGeom>
          <a:noFill/>
          <a:ln w="9525">
            <a:noFill/>
            <a:miter lim="800000"/>
            <a:headEnd/>
            <a:tailEnd/>
          </a:ln>
        </p:spPr>
      </p:pic>
      <p:sp>
        <p:nvSpPr>
          <p:cNvPr id="27652" name="TextBox 6"/>
          <p:cNvSpPr txBox="1">
            <a:spLocks noChangeArrowheads="1"/>
          </p:cNvSpPr>
          <p:nvPr/>
        </p:nvSpPr>
        <p:spPr bwMode="auto">
          <a:xfrm>
            <a:off x="6629400" y="6477000"/>
            <a:ext cx="1971675" cy="338138"/>
          </a:xfrm>
          <a:prstGeom prst="rect">
            <a:avLst/>
          </a:prstGeom>
          <a:noFill/>
          <a:ln w="9525">
            <a:noFill/>
            <a:miter lim="800000"/>
            <a:headEnd/>
            <a:tailEnd/>
          </a:ln>
        </p:spPr>
        <p:txBody>
          <a:bodyPr wrap="none">
            <a:spAutoFit/>
          </a:bodyPr>
          <a:lstStyle/>
          <a:p>
            <a:r>
              <a:rPr lang="en-US" sz="1600"/>
              <a:t>Source: EC Council</a:t>
            </a:r>
          </a:p>
        </p:txBody>
      </p:sp>
      <p:sp>
        <p:nvSpPr>
          <p:cNvPr id="2" name="Slide Number Placeholder 1"/>
          <p:cNvSpPr>
            <a:spLocks noGrp="1"/>
          </p:cNvSpPr>
          <p:nvPr>
            <p:ph type="sldNum" sz="quarter" idx="12"/>
          </p:nvPr>
        </p:nvSpPr>
        <p:spPr/>
        <p:txBody>
          <a:bodyPr/>
          <a:lstStyle/>
          <a:p>
            <a:pPr>
              <a:defRPr/>
            </a:pPr>
            <a:fld id="{D0AC902C-4B5B-477E-BA30-FDEB459A8FAF}" type="slidenum">
              <a:rPr lang="en-US" altLang="en-US" smtClean="0"/>
              <a:pPr>
                <a:defRPr/>
              </a:pPr>
              <a:t>65</a:t>
            </a:fld>
            <a:endParaRPr lang="en-US" altLang="en-US"/>
          </a:p>
        </p:txBody>
      </p:sp>
    </p:spTree>
    <p:extLst>
      <p:ext uri="{BB962C8B-B14F-4D97-AF65-F5344CB8AC3E}">
        <p14:creationId xmlns:p14="http://schemas.microsoft.com/office/powerpoint/2010/main" val="296401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Automatic Password Cracking</a:t>
            </a:r>
          </a:p>
        </p:txBody>
      </p:sp>
      <p:pic>
        <p:nvPicPr>
          <p:cNvPr id="28675" name="Picture 4"/>
          <p:cNvPicPr>
            <a:picLocks noChangeAspect="1" noChangeArrowheads="1"/>
          </p:cNvPicPr>
          <p:nvPr/>
        </p:nvPicPr>
        <p:blipFill>
          <a:blip r:embed="rId2" cstate="print"/>
          <a:srcRect/>
          <a:stretch>
            <a:fillRect/>
          </a:stretch>
        </p:blipFill>
        <p:spPr bwMode="auto">
          <a:xfrm>
            <a:off x="476250" y="1219200"/>
            <a:ext cx="8191500" cy="5295900"/>
          </a:xfrm>
          <a:prstGeom prst="rect">
            <a:avLst/>
          </a:prstGeom>
          <a:noFill/>
          <a:ln w="9525">
            <a:noFill/>
            <a:miter lim="800000"/>
            <a:headEnd/>
            <a:tailEnd/>
          </a:ln>
        </p:spPr>
      </p:pic>
      <p:sp>
        <p:nvSpPr>
          <p:cNvPr id="28676" name="TextBox 5"/>
          <p:cNvSpPr txBox="1">
            <a:spLocks noChangeArrowheads="1"/>
          </p:cNvSpPr>
          <p:nvPr/>
        </p:nvSpPr>
        <p:spPr bwMode="auto">
          <a:xfrm>
            <a:off x="6629400" y="6477000"/>
            <a:ext cx="1971675" cy="338138"/>
          </a:xfrm>
          <a:prstGeom prst="rect">
            <a:avLst/>
          </a:prstGeom>
          <a:noFill/>
          <a:ln w="9525">
            <a:noFill/>
            <a:miter lim="800000"/>
            <a:headEnd/>
            <a:tailEnd/>
          </a:ln>
        </p:spPr>
        <p:txBody>
          <a:bodyPr wrap="none">
            <a:spAutoFit/>
          </a:bodyPr>
          <a:lstStyle/>
          <a:p>
            <a:r>
              <a:rPr lang="en-US" sz="1600"/>
              <a:t>Source: EC Council</a:t>
            </a:r>
          </a:p>
        </p:txBody>
      </p:sp>
      <p:sp>
        <p:nvSpPr>
          <p:cNvPr id="2" name="Slide Number Placeholder 1"/>
          <p:cNvSpPr>
            <a:spLocks noGrp="1"/>
          </p:cNvSpPr>
          <p:nvPr>
            <p:ph type="sldNum" sz="quarter" idx="12"/>
          </p:nvPr>
        </p:nvSpPr>
        <p:spPr/>
        <p:txBody>
          <a:bodyPr/>
          <a:lstStyle/>
          <a:p>
            <a:pPr>
              <a:defRPr/>
            </a:pPr>
            <a:fld id="{D0AC902C-4B5B-477E-BA30-FDEB459A8FAF}" type="slidenum">
              <a:rPr lang="en-US" altLang="en-US" smtClean="0"/>
              <a:pPr>
                <a:defRPr/>
              </a:pPr>
              <a:t>66</a:t>
            </a:fld>
            <a:endParaRPr lang="en-US" altLang="en-US"/>
          </a:p>
        </p:txBody>
      </p:sp>
    </p:spTree>
    <p:extLst>
      <p:ext uri="{BB962C8B-B14F-4D97-AF65-F5344CB8AC3E}">
        <p14:creationId xmlns:p14="http://schemas.microsoft.com/office/powerpoint/2010/main" val="192293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22959" y="228600"/>
            <a:ext cx="8321041" cy="792163"/>
          </a:xfrm>
        </p:spPr>
        <p:txBody>
          <a:bodyPr>
            <a:normAutofit fontScale="90000"/>
          </a:bodyPr>
          <a:lstStyle/>
          <a:p>
            <a:r>
              <a:rPr lang="en-US" dirty="0" smtClean="0"/>
              <a:t>Password Cracking Countermeasures</a:t>
            </a:r>
          </a:p>
        </p:txBody>
      </p:sp>
      <p:sp>
        <p:nvSpPr>
          <p:cNvPr id="29699" name="Content Placeholder 2"/>
          <p:cNvSpPr>
            <a:spLocks noGrp="1"/>
          </p:cNvSpPr>
          <p:nvPr>
            <p:ph idx="1"/>
          </p:nvPr>
        </p:nvSpPr>
        <p:spPr/>
        <p:txBody>
          <a:bodyPr/>
          <a:lstStyle/>
          <a:p>
            <a:pPr>
              <a:buFont typeface="Wingdings" panose="05000000000000000000" pitchFamily="2" charset="2"/>
              <a:buChar char="v"/>
            </a:pPr>
            <a:r>
              <a:rPr lang="en-US" sz="2400" dirty="0" smtClean="0"/>
              <a:t>Enforce 7-12 character alphanumeric passwords             (Preferably with special characters).</a:t>
            </a:r>
          </a:p>
          <a:p>
            <a:pPr>
              <a:buFont typeface="Wingdings" panose="05000000000000000000" pitchFamily="2" charset="2"/>
              <a:buChar char="v"/>
            </a:pPr>
            <a:r>
              <a:rPr lang="en-US" sz="2400" dirty="0" smtClean="0"/>
              <a:t>Set the password change policy to 30 days.</a:t>
            </a:r>
          </a:p>
          <a:p>
            <a:pPr>
              <a:buFont typeface="Wingdings" panose="05000000000000000000" pitchFamily="2" charset="2"/>
              <a:buChar char="v"/>
            </a:pPr>
            <a:r>
              <a:rPr lang="en-US" sz="2400" dirty="0" smtClean="0"/>
              <a:t>Physically isolate and protect the server</a:t>
            </a:r>
          </a:p>
          <a:p>
            <a:pPr>
              <a:buFont typeface="Wingdings" panose="05000000000000000000" pitchFamily="2" charset="2"/>
              <a:buChar char="v"/>
            </a:pPr>
            <a:r>
              <a:rPr lang="en-US" sz="2400" dirty="0" smtClean="0"/>
              <a:t>Store encrypted hashes in the disk</a:t>
            </a:r>
          </a:p>
          <a:p>
            <a:pPr>
              <a:buFont typeface="Wingdings" panose="05000000000000000000" pitchFamily="2" charset="2"/>
              <a:buChar char="v"/>
            </a:pPr>
            <a:r>
              <a:rPr lang="en-US" sz="2400" dirty="0" smtClean="0"/>
              <a:t>Monitor the server logs for brute force attacks on user accounts</a:t>
            </a:r>
          </a:p>
          <a:p>
            <a:pPr>
              <a:buFont typeface="Wingdings" panose="05000000000000000000" pitchFamily="2" charset="2"/>
              <a:buChar char="v"/>
            </a:pPr>
            <a:r>
              <a:rPr lang="en-US" sz="2400" dirty="0" smtClean="0"/>
              <a:t>Keep computer clean from malware ( Trojan horse, </a:t>
            </a:r>
            <a:r>
              <a:rPr lang="en-US" sz="2400" dirty="0" err="1" smtClean="0"/>
              <a:t>Keylogger</a:t>
            </a:r>
            <a:r>
              <a:rPr lang="en-US" sz="2400" dirty="0" smtClean="0"/>
              <a:t>, spyware etc.)</a:t>
            </a:r>
          </a:p>
          <a:p>
            <a:pPr>
              <a:buFont typeface="Wingdings" panose="05000000000000000000" pitchFamily="2" charset="2"/>
              <a:buChar char="v"/>
            </a:pPr>
            <a:endParaRPr lang="en-US" dirty="0" smtClean="0"/>
          </a:p>
          <a:p>
            <a:pPr>
              <a:buFont typeface="Wingdings" panose="05000000000000000000" pitchFamily="2" charset="2"/>
              <a:buChar char="v"/>
            </a:pPr>
            <a:endParaRPr lang="en-US" dirty="0"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67</a:t>
            </a:fld>
            <a:endParaRPr lang="en-US" altLang="en-US"/>
          </a:p>
        </p:txBody>
      </p:sp>
    </p:spTree>
    <p:extLst>
      <p:ext uri="{BB962C8B-B14F-4D97-AF65-F5344CB8AC3E}">
        <p14:creationId xmlns:p14="http://schemas.microsoft.com/office/powerpoint/2010/main" val="97087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Levels of Security</a:t>
            </a:r>
          </a:p>
        </p:txBody>
      </p:sp>
      <p:sp>
        <p:nvSpPr>
          <p:cNvPr id="30723" name="Rectangle 3" descr="Rectangle: Click to edit Master text styles&#10;Second level&#10;Third level&#10;Fourth level&#10;Fifth level"/>
          <p:cNvSpPr>
            <a:spLocks noGrp="1" noChangeArrowheads="1"/>
          </p:cNvSpPr>
          <p:nvPr>
            <p:ph idx="1"/>
          </p:nvPr>
        </p:nvSpPr>
        <p:spPr>
          <a:xfrm>
            <a:off x="822959" y="1524000"/>
            <a:ext cx="7543801" cy="4572000"/>
          </a:xfrm>
        </p:spPr>
        <p:txBody>
          <a:bodyPr/>
          <a:lstStyle/>
          <a:p>
            <a:pPr>
              <a:buFont typeface="Wingdings" panose="05000000000000000000" pitchFamily="2" charset="2"/>
              <a:buChar char="v"/>
            </a:pPr>
            <a:r>
              <a:rPr lang="en-US" dirty="0" smtClean="0"/>
              <a:t>Human level: Corrupt/careless User</a:t>
            </a:r>
          </a:p>
          <a:p>
            <a:pPr>
              <a:buFont typeface="Wingdings" panose="05000000000000000000" pitchFamily="2" charset="2"/>
              <a:buChar char="v"/>
            </a:pPr>
            <a:r>
              <a:rPr lang="en-US" dirty="0" smtClean="0"/>
              <a:t>Network/User Interface</a:t>
            </a:r>
          </a:p>
          <a:p>
            <a:pPr>
              <a:buFont typeface="Wingdings" panose="05000000000000000000" pitchFamily="2" charset="2"/>
              <a:buChar char="v"/>
            </a:pPr>
            <a:r>
              <a:rPr lang="en-US" dirty="0" smtClean="0"/>
              <a:t>Database application program</a:t>
            </a:r>
          </a:p>
          <a:p>
            <a:pPr>
              <a:buFont typeface="Wingdings" panose="05000000000000000000" pitchFamily="2" charset="2"/>
              <a:buChar char="v"/>
            </a:pPr>
            <a:r>
              <a:rPr lang="en-US" dirty="0" smtClean="0"/>
              <a:t>Database system</a:t>
            </a:r>
          </a:p>
          <a:p>
            <a:pPr>
              <a:buFont typeface="Wingdings" panose="05000000000000000000" pitchFamily="2" charset="2"/>
              <a:buChar char="v"/>
            </a:pPr>
            <a:r>
              <a:rPr lang="en-US" dirty="0" smtClean="0"/>
              <a:t>Operating System</a:t>
            </a:r>
          </a:p>
          <a:p>
            <a:pPr>
              <a:buFont typeface="Wingdings" panose="05000000000000000000" pitchFamily="2" charset="2"/>
              <a:buChar char="v"/>
            </a:pPr>
            <a:r>
              <a:rPr lang="en-US" dirty="0" smtClean="0"/>
              <a:t>Physical level</a:t>
            </a:r>
          </a:p>
          <a:p>
            <a:pPr>
              <a:buFont typeface="Wingdings" panose="05000000000000000000" pitchFamily="2" charset="2"/>
              <a:buChar char="v"/>
            </a:pPr>
            <a:endParaRPr lang="en-US" dirty="0"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68</a:t>
            </a:fld>
            <a:endParaRPr lang="en-US" altLang="en-US"/>
          </a:p>
        </p:txBody>
      </p:sp>
    </p:spTree>
    <p:extLst>
      <p:ext uri="{BB962C8B-B14F-4D97-AF65-F5344CB8AC3E}">
        <p14:creationId xmlns:p14="http://schemas.microsoft.com/office/powerpoint/2010/main" val="111759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Network Level Security</a:t>
            </a:r>
          </a:p>
        </p:txBody>
      </p:sp>
      <p:sp>
        <p:nvSpPr>
          <p:cNvPr id="31747" name="Rectangle 3" descr="Rectangle: Click to edit Master text styles&#10;Second level&#10;Third level&#10;Fourth level&#10;Fifth level"/>
          <p:cNvSpPr>
            <a:spLocks noGrp="1" noChangeArrowheads="1"/>
          </p:cNvSpPr>
          <p:nvPr>
            <p:ph idx="1"/>
          </p:nvPr>
        </p:nvSpPr>
        <p:spPr>
          <a:xfrm>
            <a:off x="533400" y="1371600"/>
            <a:ext cx="8229600" cy="3733800"/>
          </a:xfrm>
        </p:spPr>
        <p:txBody>
          <a:bodyPr>
            <a:normAutofit/>
          </a:bodyPr>
          <a:lstStyle/>
          <a:p>
            <a:r>
              <a:rPr lang="en-US" sz="2400" dirty="0" smtClean="0"/>
              <a:t>Must use encryption to prevent</a:t>
            </a:r>
          </a:p>
          <a:p>
            <a:pPr lvl="1"/>
            <a:r>
              <a:rPr lang="en-US" dirty="0" smtClean="0">
                <a:solidFill>
                  <a:srgbClr val="FF0000"/>
                </a:solidFill>
              </a:rPr>
              <a:t>Eavesdropping</a:t>
            </a:r>
            <a:r>
              <a:rPr lang="en-US" dirty="0" smtClean="0">
                <a:solidFill>
                  <a:schemeClr val="tx2"/>
                </a:solidFill>
              </a:rPr>
              <a:t>: </a:t>
            </a:r>
            <a:r>
              <a:rPr lang="en-US" dirty="0" smtClean="0"/>
              <a:t>unauthorized reading of messages</a:t>
            </a:r>
          </a:p>
          <a:p>
            <a:pPr lvl="1"/>
            <a:r>
              <a:rPr lang="en-US" dirty="0" smtClean="0">
                <a:solidFill>
                  <a:schemeClr val="tx2"/>
                </a:solidFill>
              </a:rPr>
              <a:t>Masquerading:</a:t>
            </a:r>
            <a:r>
              <a:rPr lang="en-US" dirty="0" smtClean="0"/>
              <a:t> </a:t>
            </a:r>
          </a:p>
          <a:p>
            <a:pPr lvl="2"/>
            <a:r>
              <a:rPr lang="en-US" sz="2400" dirty="0" smtClean="0"/>
              <a:t>Pretending to be an authorized user</a:t>
            </a:r>
          </a:p>
          <a:p>
            <a:pPr lvl="2"/>
            <a:r>
              <a:rPr lang="en-US" sz="2400" dirty="0" smtClean="0"/>
              <a:t>Sending messages supposedly from authorized users </a:t>
            </a:r>
          </a:p>
          <a:p>
            <a:endParaRPr lang="en-US" sz="2400" dirty="0" smtClean="0"/>
          </a:p>
        </p:txBody>
      </p:sp>
      <p:sp>
        <p:nvSpPr>
          <p:cNvPr id="31748" name="Slide Number Placeholder 7"/>
          <p:cNvSpPr>
            <a:spLocks noGrp="1"/>
          </p:cNvSpPr>
          <p:nvPr>
            <p:ph type="sldNum" sz="quarter" idx="12"/>
          </p:nvPr>
        </p:nvSpPr>
        <p:spPr>
          <a:xfrm>
            <a:off x="990600" y="6400800"/>
            <a:ext cx="2133600" cy="320675"/>
          </a:xfrm>
          <a:noFill/>
        </p:spPr>
        <p:txBody>
          <a:bodyPr/>
          <a:lstStyle/>
          <a:p>
            <a:pPr algn="l"/>
            <a:fld id="{8B09BFDE-786C-402E-9CA2-9CBEBE43F8B9}" type="slidenum">
              <a:rPr lang="en-US" smtClean="0">
                <a:latin typeface="Arial" pitchFamily="34" charset="0"/>
                <a:cs typeface="Arial" pitchFamily="34" charset="0"/>
              </a:rPr>
              <a:pPr algn="l"/>
              <a:t>69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878986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1"/>
          </p:nvPr>
        </p:nvSpPr>
        <p:spPr>
          <a:xfrm>
            <a:off x="685800" y="1295400"/>
            <a:ext cx="8229600" cy="4953000"/>
          </a:xfrm>
        </p:spPr>
        <p:txBody>
          <a:bodyPr>
            <a:normAutofit lnSpcReduction="10000"/>
          </a:bodyPr>
          <a:lstStyle/>
          <a:p>
            <a:pPr marL="533400" indent="-533400" eaLnBrk="1" hangingPunct="1">
              <a:lnSpc>
                <a:spcPct val="90000"/>
              </a:lnSpc>
            </a:pPr>
            <a:r>
              <a:rPr lang="en-US" altLang="en-US" sz="2800" dirty="0" smtClean="0">
                <a:ea typeface="SimSun" panose="02010600030101010101" pitchFamily="2" charset="-122"/>
              </a:rPr>
              <a:t>Virus spreads by creating replica of itself and attaching itself to other executable programs to which it has write access.</a:t>
            </a:r>
          </a:p>
          <a:p>
            <a:pPr marL="1023938" lvl="1" indent="-457200" eaLnBrk="1" hangingPunct="1">
              <a:lnSpc>
                <a:spcPct val="90000"/>
              </a:lnSpc>
            </a:pPr>
            <a:r>
              <a:rPr lang="en-US" altLang="en-US" sz="2400" dirty="0" smtClean="0">
                <a:ea typeface="SimSun" panose="02010600030101010101" pitchFamily="2" charset="-122"/>
              </a:rPr>
              <a:t>A true virus is </a:t>
            </a:r>
            <a:r>
              <a:rPr lang="en-US" altLang="en-US" sz="2400" dirty="0" smtClean="0">
                <a:solidFill>
                  <a:srgbClr val="FF0000"/>
                </a:solidFill>
                <a:ea typeface="SimSun" panose="02010600030101010101" pitchFamily="2" charset="-122"/>
              </a:rPr>
              <a:t>not self-propagating </a:t>
            </a:r>
            <a:r>
              <a:rPr lang="en-US" altLang="en-US" sz="2400" dirty="0" smtClean="0">
                <a:ea typeface="SimSun" panose="02010600030101010101" pitchFamily="2" charset="-122"/>
              </a:rPr>
              <a:t>and must be passed on to other users via e-mail, infected files/diskettes, programs or shared files</a:t>
            </a:r>
          </a:p>
          <a:p>
            <a:pPr marL="533400" indent="-533400" eaLnBrk="1" hangingPunct="1">
              <a:lnSpc>
                <a:spcPct val="90000"/>
              </a:lnSpc>
            </a:pPr>
            <a:r>
              <a:rPr lang="en-US" altLang="en-US" sz="2800" dirty="0" smtClean="0">
                <a:ea typeface="SimSun" panose="02010600030101010101" pitchFamily="2" charset="-122"/>
              </a:rPr>
              <a:t>The viruses normally consist of two parts</a:t>
            </a:r>
            <a:r>
              <a:rPr lang="en-US" altLang="en-US" sz="3600" dirty="0" smtClean="0">
                <a:ea typeface="SimSun" panose="02010600030101010101" pitchFamily="2" charset="-122"/>
              </a:rPr>
              <a:t> </a:t>
            </a:r>
          </a:p>
          <a:p>
            <a:pPr marL="1023938" lvl="1" indent="-457200" eaLnBrk="1" hangingPunct="1">
              <a:lnSpc>
                <a:spcPct val="90000"/>
              </a:lnSpc>
            </a:pPr>
            <a:r>
              <a:rPr lang="en-US" altLang="en-US" sz="2400" dirty="0" smtClean="0">
                <a:solidFill>
                  <a:srgbClr val="FF0000"/>
                </a:solidFill>
                <a:ea typeface="SimSun" panose="02010600030101010101" pitchFamily="2" charset="-122"/>
              </a:rPr>
              <a:t>Replicator</a:t>
            </a:r>
            <a:r>
              <a:rPr lang="en-US" altLang="en-US" sz="2400" dirty="0" smtClean="0">
                <a:ea typeface="SimSun" panose="02010600030101010101" pitchFamily="2" charset="-122"/>
              </a:rPr>
              <a:t>: responsible for copying the virus to other executable programs.</a:t>
            </a:r>
          </a:p>
          <a:p>
            <a:pPr marL="1023938" lvl="1" indent="-457200" eaLnBrk="1" hangingPunct="1">
              <a:lnSpc>
                <a:spcPct val="90000"/>
              </a:lnSpc>
            </a:pPr>
            <a:r>
              <a:rPr lang="en-US" altLang="en-US" sz="2400" dirty="0" smtClean="0">
                <a:solidFill>
                  <a:srgbClr val="FF0000"/>
                </a:solidFill>
                <a:ea typeface="SimSun" panose="02010600030101010101" pitchFamily="2" charset="-122"/>
              </a:rPr>
              <a:t>Payload</a:t>
            </a:r>
            <a:r>
              <a:rPr lang="en-US" altLang="en-US" sz="2400" dirty="0" smtClean="0">
                <a:ea typeface="SimSun" panose="02010600030101010101" pitchFamily="2" charset="-122"/>
              </a:rPr>
              <a:t>: Action of the virus, which may be benevolent(caring) such as printing a message or malicious such as destroying data or corrupting the hard disk. </a:t>
            </a:r>
          </a:p>
        </p:txBody>
      </p:sp>
      <p:sp>
        <p:nvSpPr>
          <p:cNvPr id="13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96C1B83-B7D0-47B4-93F2-2D518C2CDDF8}" type="slidenum">
              <a:rPr lang="zh-CN" altLang="en-US" sz="1400"/>
              <a:pPr eaLnBrk="1" hangingPunct="1"/>
              <a:t>7</a:t>
            </a:fld>
            <a:endParaRPr lang="en-US" altLang="zh-CN" sz="1400"/>
          </a:p>
        </p:txBody>
      </p:sp>
      <p:sp>
        <p:nvSpPr>
          <p:cNvPr id="13316"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Viruses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Propagation </a:t>
            </a:r>
          </a:p>
        </p:txBody>
      </p:sp>
    </p:spTree>
    <p:extLst>
      <p:ext uri="{BB962C8B-B14F-4D97-AF65-F5344CB8AC3E}">
        <p14:creationId xmlns:p14="http://schemas.microsoft.com/office/powerpoint/2010/main" val="3015430460"/>
      </p:ext>
    </p:extLst>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685800" y="1524000"/>
            <a:ext cx="7772400" cy="1362075"/>
          </a:xfrm>
        </p:spPr>
        <p:txBody>
          <a:bodyPr/>
          <a:lstStyle/>
          <a:p>
            <a:pPr algn="ctr"/>
            <a:r>
              <a:rPr lang="en-US" cap="none" dirty="0" err="1" smtClean="0">
                <a:solidFill>
                  <a:schemeClr val="tx1"/>
                </a:solidFill>
              </a:rPr>
              <a:t>DoS</a:t>
            </a:r>
            <a:r>
              <a:rPr lang="en-US" cap="none" dirty="0" smtClean="0">
                <a:solidFill>
                  <a:schemeClr val="tx1"/>
                </a:solidFill>
              </a:rPr>
              <a:t> and DDoS</a:t>
            </a:r>
          </a:p>
        </p:txBody>
      </p:sp>
      <p:sp>
        <p:nvSpPr>
          <p:cNvPr id="2" name="Slide Number Placeholder 1"/>
          <p:cNvSpPr>
            <a:spLocks noGrp="1"/>
          </p:cNvSpPr>
          <p:nvPr>
            <p:ph type="sldNum" sz="quarter" idx="12"/>
          </p:nvPr>
        </p:nvSpPr>
        <p:spPr/>
        <p:txBody>
          <a:bodyPr/>
          <a:lstStyle/>
          <a:p>
            <a:pPr>
              <a:defRPr/>
            </a:pPr>
            <a:fld id="{16499DC4-4315-4975-AC1F-9EDCBB438E93}" type="slidenum">
              <a:rPr lang="en-US" altLang="en-US" smtClean="0"/>
              <a:pPr>
                <a:defRPr/>
              </a:pPr>
              <a:t>70</a:t>
            </a:fld>
            <a:endParaRPr lang="en-US" altLang="en-US"/>
          </a:p>
        </p:txBody>
      </p:sp>
    </p:spTree>
    <p:extLst>
      <p:ext uri="{BB962C8B-B14F-4D97-AF65-F5344CB8AC3E}">
        <p14:creationId xmlns:p14="http://schemas.microsoft.com/office/powerpoint/2010/main" val="246753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438400" y="609600"/>
            <a:ext cx="6248400" cy="533400"/>
          </a:xfrm>
        </p:spPr>
        <p:txBody>
          <a:bodyPr>
            <a:normAutofit fontScale="90000"/>
          </a:bodyPr>
          <a:lstStyle/>
          <a:p>
            <a:pPr eaLnBrk="1" hangingPunct="1"/>
            <a:r>
              <a:rPr lang="en-US" smtClean="0"/>
              <a:t>Definition</a:t>
            </a:r>
          </a:p>
        </p:txBody>
      </p:sp>
      <p:sp>
        <p:nvSpPr>
          <p:cNvPr id="3" name="Content Placeholder 2"/>
          <p:cNvSpPr>
            <a:spLocks noGrp="1"/>
          </p:cNvSpPr>
          <p:nvPr>
            <p:ph idx="1"/>
          </p:nvPr>
        </p:nvSpPr>
        <p:spPr/>
        <p:txBody>
          <a:bodyPr>
            <a:noAutofit/>
          </a:bodyPr>
          <a:lstStyle/>
          <a:p>
            <a:pPr eaLnBrk="1" hangingPunct="1">
              <a:defRPr/>
            </a:pPr>
            <a:r>
              <a:rPr lang="en-US" sz="2400" b="1" dirty="0" smtClean="0"/>
              <a:t>Denial-of-service (</a:t>
            </a:r>
            <a:r>
              <a:rPr lang="en-US" sz="2400" b="1" dirty="0" err="1" smtClean="0"/>
              <a:t>DoS</a:t>
            </a:r>
            <a:r>
              <a:rPr lang="en-US" sz="2400" b="1" dirty="0" smtClean="0"/>
              <a:t>) attack</a:t>
            </a:r>
            <a:r>
              <a:rPr lang="en-US" sz="2400" dirty="0" smtClean="0"/>
              <a:t> aims at </a:t>
            </a:r>
            <a:r>
              <a:rPr lang="en-US" sz="2400" b="1" dirty="0" smtClean="0"/>
              <a:t>disrupting the authorized use</a:t>
            </a:r>
            <a:r>
              <a:rPr lang="en-US" sz="2400" dirty="0" smtClean="0"/>
              <a:t> of networks, systems, or applications</a:t>
            </a:r>
          </a:p>
          <a:p>
            <a:pPr lvl="1" eaLnBrk="1" hangingPunct="1">
              <a:defRPr/>
            </a:pPr>
            <a:r>
              <a:rPr lang="en-US" sz="2000" dirty="0" smtClean="0"/>
              <a:t> by sending messages which exhaust service provider’s resources ( network bandwidth, system resources, application resources)</a:t>
            </a:r>
            <a:endParaRPr lang="en-US" sz="1050" dirty="0" smtClean="0"/>
          </a:p>
          <a:p>
            <a:pPr eaLnBrk="1" hangingPunct="1">
              <a:defRPr/>
            </a:pPr>
            <a:r>
              <a:rPr lang="en-US" sz="2400" b="1" dirty="0" smtClean="0"/>
              <a:t>Distributed denial-of-service (</a:t>
            </a:r>
            <a:r>
              <a:rPr lang="en-US" sz="2400" b="1" dirty="0" err="1" smtClean="0"/>
              <a:t>DDoS</a:t>
            </a:r>
            <a:r>
              <a:rPr lang="en-US" sz="2400" b="1" dirty="0" smtClean="0"/>
              <a:t>) attacks</a:t>
            </a:r>
            <a:r>
              <a:rPr lang="en-US" sz="2400" dirty="0" smtClean="0"/>
              <a:t> employ multiple (dozens  to millions) compromised computers to perform a coordinated and widely distributed </a:t>
            </a:r>
            <a:r>
              <a:rPr lang="en-US" sz="2400" dirty="0" err="1" smtClean="0"/>
              <a:t>DoS</a:t>
            </a:r>
            <a:r>
              <a:rPr lang="en-US" sz="2400" dirty="0" smtClean="0"/>
              <a:t> attack</a:t>
            </a:r>
          </a:p>
          <a:p>
            <a:pPr eaLnBrk="1" hangingPunct="1">
              <a:defRPr/>
            </a:pPr>
            <a:r>
              <a:rPr lang="en-US" sz="2400" b="1" dirty="0" smtClean="0"/>
              <a:t>Victims </a:t>
            </a:r>
            <a:r>
              <a:rPr lang="en-US" sz="2400" dirty="0" smtClean="0"/>
              <a:t>of (D)</a:t>
            </a:r>
            <a:r>
              <a:rPr lang="en-US" sz="2400" dirty="0" err="1" smtClean="0"/>
              <a:t>DoS</a:t>
            </a:r>
            <a:r>
              <a:rPr lang="en-US" sz="2400" dirty="0" smtClean="0"/>
              <a:t> attacks </a:t>
            </a:r>
          </a:p>
          <a:p>
            <a:pPr lvl="1" eaLnBrk="1" hangingPunct="1">
              <a:defRPr/>
            </a:pPr>
            <a:r>
              <a:rPr lang="en-US" sz="2000" dirty="0" smtClean="0"/>
              <a:t>service-providers (in terms of time, money, resources, good will)</a:t>
            </a:r>
          </a:p>
          <a:p>
            <a:pPr lvl="1" eaLnBrk="1" hangingPunct="1">
              <a:defRPr/>
            </a:pPr>
            <a:r>
              <a:rPr lang="en-US" sz="2000" dirty="0" smtClean="0"/>
              <a:t>legitimate service-seekers (deprived of availability of service  itself)</a:t>
            </a:r>
          </a:p>
          <a:p>
            <a:pPr lvl="1" eaLnBrk="1" hangingPunct="1">
              <a:defRPr/>
            </a:pPr>
            <a:r>
              <a:rPr lang="en-US" sz="2000" dirty="0" smtClean="0"/>
              <a:t>Zombie systems(Penultimate and previous layers of compromised systems in </a:t>
            </a:r>
            <a:r>
              <a:rPr lang="en-US" sz="2000" dirty="0" err="1" smtClean="0"/>
              <a:t>DDoS</a:t>
            </a:r>
            <a:r>
              <a:rPr lang="en-US" sz="2000" dirty="0" smtClean="0"/>
              <a:t>) </a:t>
            </a:r>
            <a:endParaRPr lang="en-US" sz="1200" dirty="0"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71</a:t>
            </a:fld>
            <a:endParaRPr lang="en-US" altLang="en-US"/>
          </a:p>
        </p:txBody>
      </p:sp>
    </p:spTree>
    <p:extLst>
      <p:ext uri="{BB962C8B-B14F-4D97-AF65-F5344CB8AC3E}">
        <p14:creationId xmlns:p14="http://schemas.microsoft.com/office/powerpoint/2010/main" val="321417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438400" y="609600"/>
            <a:ext cx="6248400" cy="533400"/>
          </a:xfrm>
        </p:spPr>
        <p:txBody>
          <a:bodyPr>
            <a:normAutofit fontScale="90000"/>
          </a:bodyPr>
          <a:lstStyle/>
          <a:p>
            <a:pPr eaLnBrk="1" hangingPunct="1"/>
            <a:r>
              <a:rPr lang="en-US" smtClean="0"/>
              <a:t>Approaches to DoS attacks</a:t>
            </a:r>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pPr eaLnBrk="1" hangingPunct="1">
              <a:lnSpc>
                <a:spcPct val="90000"/>
              </a:lnSpc>
              <a:defRPr/>
            </a:pPr>
            <a:r>
              <a:rPr lang="en-US" sz="3300" dirty="0" smtClean="0"/>
              <a:t>Internet designed for minimal-processing and best-effort forwarding any packet</a:t>
            </a:r>
          </a:p>
          <a:p>
            <a:pPr lvl="1" eaLnBrk="1" hangingPunct="1">
              <a:lnSpc>
                <a:spcPct val="90000"/>
              </a:lnSpc>
              <a:defRPr/>
            </a:pPr>
            <a:r>
              <a:rPr lang="en-US" dirty="0" smtClean="0"/>
              <a:t>Make shrewd(sharp) use of flaws in the Internet design and systems</a:t>
            </a:r>
          </a:p>
          <a:p>
            <a:pPr lvl="1" eaLnBrk="1" hangingPunct="1">
              <a:lnSpc>
                <a:spcPct val="90000"/>
              </a:lnSpc>
              <a:defRPr/>
            </a:pPr>
            <a:r>
              <a:rPr lang="en-US" dirty="0" smtClean="0"/>
              <a:t>Unregulated forwarding of Internet packets : Vulnerability ,Flooding</a:t>
            </a:r>
          </a:p>
          <a:p>
            <a:pPr eaLnBrk="1" hangingPunct="1">
              <a:lnSpc>
                <a:spcPct val="90000"/>
              </a:lnSpc>
              <a:defRPr/>
            </a:pPr>
            <a:r>
              <a:rPr lang="en-US" sz="3300" dirty="0" smtClean="0"/>
              <a:t>Vulnerability attack </a:t>
            </a:r>
          </a:p>
          <a:p>
            <a:pPr lvl="1" eaLnBrk="1" hangingPunct="1">
              <a:lnSpc>
                <a:spcPct val="90000"/>
              </a:lnSpc>
              <a:defRPr/>
            </a:pPr>
            <a:r>
              <a:rPr lang="en-US" dirty="0" smtClean="0"/>
              <a:t>Vulnerability : a  bug in implementation or a bug in a default configuration of a service </a:t>
            </a:r>
          </a:p>
          <a:p>
            <a:pPr lvl="1" eaLnBrk="1" hangingPunct="1">
              <a:lnSpc>
                <a:spcPct val="90000"/>
              </a:lnSpc>
              <a:defRPr/>
            </a:pPr>
            <a:r>
              <a:rPr lang="en-US" dirty="0" smtClean="0"/>
              <a:t>Malicious messages (exploits) : unexpected input that utilize the vulnerability are sent </a:t>
            </a:r>
          </a:p>
          <a:p>
            <a:pPr lvl="1" eaLnBrk="1" hangingPunct="1">
              <a:lnSpc>
                <a:spcPct val="90000"/>
              </a:lnSpc>
              <a:defRPr/>
            </a:pPr>
            <a:r>
              <a:rPr lang="en-US" dirty="0" smtClean="0"/>
              <a:t> Consequences :</a:t>
            </a:r>
          </a:p>
          <a:p>
            <a:pPr lvl="2" eaLnBrk="1" hangingPunct="1">
              <a:lnSpc>
                <a:spcPct val="90000"/>
              </a:lnSpc>
              <a:defRPr/>
            </a:pPr>
            <a:r>
              <a:rPr lang="en-US" dirty="0" smtClean="0"/>
              <a:t>The system slows down or crashes or freezes or reboots </a:t>
            </a:r>
          </a:p>
          <a:p>
            <a:pPr lvl="2" eaLnBrk="1" hangingPunct="1">
              <a:lnSpc>
                <a:spcPct val="90000"/>
              </a:lnSpc>
              <a:defRPr/>
            </a:pPr>
            <a:r>
              <a:rPr lang="en-US" dirty="0" smtClean="0"/>
              <a:t>Target application goes into infinite loop</a:t>
            </a:r>
          </a:p>
          <a:p>
            <a:pPr lvl="2" eaLnBrk="1" hangingPunct="1">
              <a:lnSpc>
                <a:spcPct val="90000"/>
              </a:lnSpc>
              <a:defRPr/>
            </a:pPr>
            <a:r>
              <a:rPr lang="en-US" dirty="0" smtClean="0"/>
              <a:t>Consumes a vast amount of memory</a:t>
            </a:r>
          </a:p>
          <a:p>
            <a:pPr lvl="1" eaLnBrk="1" hangingPunct="1">
              <a:lnSpc>
                <a:spcPct val="90000"/>
              </a:lnSpc>
              <a:defRPr/>
            </a:pPr>
            <a:r>
              <a:rPr lang="en-US" dirty="0" smtClean="0"/>
              <a:t>Ex : Ping of death, teardrop attacks, etc.  </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72</a:t>
            </a:fld>
            <a:endParaRPr lang="en-US" altLang="en-US"/>
          </a:p>
        </p:txBody>
      </p:sp>
    </p:spTree>
    <p:extLst>
      <p:ext uri="{BB962C8B-B14F-4D97-AF65-F5344CB8AC3E}">
        <p14:creationId xmlns:p14="http://schemas.microsoft.com/office/powerpoint/2010/main" val="157827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22959" y="609600"/>
            <a:ext cx="7863841" cy="533400"/>
          </a:xfrm>
        </p:spPr>
        <p:txBody>
          <a:bodyPr>
            <a:normAutofit fontScale="90000"/>
          </a:bodyPr>
          <a:lstStyle/>
          <a:p>
            <a:pPr eaLnBrk="1" hangingPunct="1"/>
            <a:r>
              <a:rPr lang="en-US" dirty="0" smtClean="0"/>
              <a:t>Approaches to </a:t>
            </a:r>
            <a:r>
              <a:rPr lang="en-US" dirty="0" err="1" smtClean="0"/>
              <a:t>DoS</a:t>
            </a:r>
            <a:r>
              <a:rPr lang="en-US" dirty="0" smtClean="0"/>
              <a:t> attack - II</a:t>
            </a:r>
          </a:p>
        </p:txBody>
      </p:sp>
      <p:sp>
        <p:nvSpPr>
          <p:cNvPr id="35843" name="Content Placeholder 2"/>
          <p:cNvSpPr>
            <a:spLocks noGrp="1"/>
          </p:cNvSpPr>
          <p:nvPr>
            <p:ph idx="1"/>
          </p:nvPr>
        </p:nvSpPr>
        <p:spPr/>
        <p:txBody>
          <a:bodyPr>
            <a:normAutofit/>
          </a:bodyPr>
          <a:lstStyle/>
          <a:p>
            <a:pPr eaLnBrk="1" hangingPunct="1"/>
            <a:r>
              <a:rPr lang="en-US" sz="2400" dirty="0" smtClean="0"/>
              <a:t>Flooding attack</a:t>
            </a:r>
          </a:p>
          <a:p>
            <a:pPr lvl="1" eaLnBrk="1" hangingPunct="1"/>
            <a:r>
              <a:rPr lang="en-US" dirty="0" smtClean="0"/>
              <a:t>Work by sending a vast number of messages whose processing consumes some key resource at the target</a:t>
            </a:r>
          </a:p>
          <a:p>
            <a:pPr lvl="1" eaLnBrk="1" hangingPunct="1"/>
            <a:r>
              <a:rPr lang="en-US" dirty="0" smtClean="0"/>
              <a:t>The strength lies in the volume, rather than the content</a:t>
            </a:r>
          </a:p>
          <a:p>
            <a:pPr lvl="1" eaLnBrk="1" hangingPunct="1"/>
            <a:r>
              <a:rPr lang="en-US" dirty="0" smtClean="0"/>
              <a:t>Implications :</a:t>
            </a:r>
          </a:p>
          <a:p>
            <a:pPr lvl="2" eaLnBrk="1" hangingPunct="1"/>
            <a:r>
              <a:rPr lang="en-US" sz="2400" dirty="0" smtClean="0"/>
              <a:t>Flow of traffic  is </a:t>
            </a:r>
            <a:r>
              <a:rPr lang="en-US" sz="2400" b="1" dirty="0" smtClean="0"/>
              <a:t>large </a:t>
            </a:r>
            <a:r>
              <a:rPr lang="en-US" sz="2400" dirty="0" smtClean="0"/>
              <a:t>enough to consume victim’s resources</a:t>
            </a:r>
          </a:p>
          <a:p>
            <a:pPr lvl="2" eaLnBrk="1" hangingPunct="1"/>
            <a:r>
              <a:rPr lang="en-US" sz="2400" dirty="0" smtClean="0"/>
              <a:t>Send with </a:t>
            </a:r>
            <a:r>
              <a:rPr lang="en-US" sz="2400" b="1" dirty="0" smtClean="0"/>
              <a:t>high packet rate</a:t>
            </a:r>
          </a:p>
          <a:p>
            <a:pPr lvl="2" eaLnBrk="1" hangingPunct="1"/>
            <a:r>
              <a:rPr lang="en-US" sz="2400" dirty="0" smtClean="0"/>
              <a:t>These attacks are more commonly DDoS </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73</a:t>
            </a:fld>
            <a:endParaRPr lang="en-US" altLang="en-US"/>
          </a:p>
        </p:txBody>
      </p:sp>
    </p:spTree>
    <p:extLst>
      <p:ext uri="{BB962C8B-B14F-4D97-AF65-F5344CB8AC3E}">
        <p14:creationId xmlns:p14="http://schemas.microsoft.com/office/powerpoint/2010/main" val="112670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438400" y="609600"/>
            <a:ext cx="6248400" cy="533400"/>
          </a:xfrm>
        </p:spPr>
        <p:txBody>
          <a:bodyPr>
            <a:normAutofit fontScale="90000"/>
          </a:bodyPr>
          <a:lstStyle/>
          <a:p>
            <a:pPr eaLnBrk="1" hangingPunct="1"/>
            <a:r>
              <a:rPr lang="en-US" smtClean="0"/>
              <a:t>Classical DoS attacks</a:t>
            </a:r>
          </a:p>
        </p:txBody>
      </p:sp>
      <p:sp>
        <p:nvSpPr>
          <p:cNvPr id="3076" name="Content Placeholder 2"/>
          <p:cNvSpPr>
            <a:spLocks noGrp="1"/>
          </p:cNvSpPr>
          <p:nvPr>
            <p:ph idx="1"/>
          </p:nvPr>
        </p:nvSpPr>
        <p:spPr/>
        <p:txBody>
          <a:bodyPr/>
          <a:lstStyle/>
          <a:p>
            <a:pPr eaLnBrk="1" hangingPunct="1"/>
            <a:r>
              <a:rPr lang="en-US" smtClean="0"/>
              <a:t>Simplest classical DoS attack:  Flooding attack on an organization</a:t>
            </a:r>
          </a:p>
          <a:p>
            <a:pPr lvl="1" eaLnBrk="1" hangingPunct="1"/>
            <a:r>
              <a:rPr lang="en-US" smtClean="0"/>
              <a:t>Ping flood attack</a:t>
            </a:r>
          </a:p>
        </p:txBody>
      </p:sp>
      <p:sp>
        <p:nvSpPr>
          <p:cNvPr id="3077" name="Slide Number Placeholder 3"/>
          <p:cNvSpPr>
            <a:spLocks noGrp="1"/>
          </p:cNvSpPr>
          <p:nvPr>
            <p:ph type="sldNum" sz="quarter" idx="12"/>
          </p:nvPr>
        </p:nvSpPr>
        <p:spPr>
          <a:noFill/>
        </p:spPr>
        <p:txBody>
          <a:bodyPr/>
          <a:lstStyle/>
          <a:p>
            <a:fld id="{E981A6DE-C621-40C0-88B4-58C0021BD221}" type="slidenum">
              <a:rPr lang="en-US" smtClean="0">
                <a:latin typeface="Arial" pitchFamily="34" charset="0"/>
                <a:cs typeface="Arial" pitchFamily="34" charset="0"/>
              </a:rPr>
              <a:pPr/>
              <a:t>74</a:t>
            </a:fld>
            <a:endParaRPr lang="en-US" smtClean="0">
              <a:latin typeface="Arial" pitchFamily="34" charset="0"/>
              <a:cs typeface="Arial" pitchFamily="34" charset="0"/>
            </a:endParaRPr>
          </a:p>
        </p:txBody>
      </p:sp>
      <p:graphicFrame>
        <p:nvGraphicFramePr>
          <p:cNvPr id="3074" name="Object 5"/>
          <p:cNvGraphicFramePr>
            <a:graphicFrameLocks noChangeAspect="1"/>
          </p:cNvGraphicFramePr>
          <p:nvPr>
            <p:extLst>
              <p:ext uri="{D42A27DB-BD31-4B8C-83A1-F6EECF244321}">
                <p14:modId xmlns:p14="http://schemas.microsoft.com/office/powerpoint/2010/main" val="1843046974"/>
              </p:ext>
            </p:extLst>
          </p:nvPr>
        </p:nvGraphicFramePr>
        <p:xfrm>
          <a:off x="1046796" y="2769758"/>
          <a:ext cx="7096125" cy="3833084"/>
        </p:xfrm>
        <a:graphic>
          <a:graphicData uri="http://schemas.openxmlformats.org/presentationml/2006/ole">
            <mc:AlternateContent xmlns:mc="http://schemas.openxmlformats.org/markup-compatibility/2006">
              <mc:Choice xmlns:v="urn:schemas-microsoft-com:vml" Requires="v">
                <p:oleObj spid="_x0000_s114715" name="Bitmap Image" r:id="rId5" imgW="8430802" imgH="5714286" progId="PBrush">
                  <p:embed/>
                </p:oleObj>
              </mc:Choice>
              <mc:Fallback>
                <p:oleObj name="Bitmap Image" r:id="rId5" imgW="8430802" imgH="5714286" progId="PBrush">
                  <p:embed/>
                  <p:pic>
                    <p:nvPicPr>
                      <p:cNvPr id="0" name=""/>
                      <p:cNvPicPr>
                        <a:picLocks noChangeAspect="1" noChangeArrowheads="1"/>
                      </p:cNvPicPr>
                      <p:nvPr/>
                    </p:nvPicPr>
                    <p:blipFill>
                      <a:blip r:embed="rId6">
                        <a:lum bright="12000" contrast="6000"/>
                        <a:extLst>
                          <a:ext uri="{28A0092B-C50C-407E-A947-70E740481C1C}">
                            <a14:useLocalDpi xmlns:a14="http://schemas.microsoft.com/office/drawing/2010/main" val="0"/>
                          </a:ext>
                        </a:extLst>
                      </a:blip>
                      <a:srcRect/>
                      <a:stretch>
                        <a:fillRect/>
                      </a:stretch>
                    </p:blipFill>
                    <p:spPr bwMode="auto">
                      <a:xfrm>
                        <a:off x="1046796" y="2769758"/>
                        <a:ext cx="7096125" cy="3833084"/>
                      </a:xfrm>
                      <a:prstGeom prst="rect">
                        <a:avLst/>
                      </a:prstGeom>
                      <a:noFill/>
                      <a:extLst/>
                    </p:spPr>
                  </p:pic>
                </p:oleObj>
              </mc:Fallback>
            </mc:AlternateContent>
          </a:graphicData>
        </a:graphic>
      </p:graphicFrame>
      <p:sp>
        <p:nvSpPr>
          <p:cNvPr id="7" name="AutoShape 36"/>
          <p:cNvSpPr>
            <a:spLocks noChangeArrowheads="1"/>
          </p:cNvSpPr>
          <p:nvPr/>
        </p:nvSpPr>
        <p:spPr bwMode="auto">
          <a:xfrm>
            <a:off x="304800" y="3581400"/>
            <a:ext cx="2362200" cy="1143000"/>
          </a:xfrm>
          <a:prstGeom prst="cloudCallout">
            <a:avLst>
              <a:gd name="adj1" fmla="val 66264"/>
              <a:gd name="adj2" fmla="val 46667"/>
            </a:avLst>
          </a:prstGeom>
          <a:solidFill>
            <a:schemeClr val="accent1"/>
          </a:solidFill>
          <a:ln w="9525">
            <a:solidFill>
              <a:schemeClr val="tx1"/>
            </a:solidFill>
            <a:round/>
            <a:headEnd/>
            <a:tailEnd/>
          </a:ln>
        </p:spPr>
        <p:txBody>
          <a:bodyPr/>
          <a:lstStyle/>
          <a:p>
            <a:pPr algn="ctr" eaLnBrk="0" hangingPunct="0"/>
            <a:r>
              <a:rPr lang="en-US" dirty="0">
                <a:solidFill>
                  <a:schemeClr val="bg1"/>
                </a:solidFill>
                <a:latin typeface="Calibri" pitchFamily="34" charset="0"/>
              </a:rPr>
              <a:t>Service denied to legitimate users</a:t>
            </a:r>
          </a:p>
        </p:txBody>
      </p:sp>
      <p:grpSp>
        <p:nvGrpSpPr>
          <p:cNvPr id="2" name="Group 8"/>
          <p:cNvGrpSpPr>
            <a:grpSpLocks/>
          </p:cNvGrpSpPr>
          <p:nvPr/>
        </p:nvGrpSpPr>
        <p:grpSpPr bwMode="auto">
          <a:xfrm>
            <a:off x="2971800" y="5029200"/>
            <a:ext cx="2971800" cy="685800"/>
            <a:chOff x="1872" y="3072"/>
            <a:chExt cx="2016" cy="528"/>
          </a:xfrm>
        </p:grpSpPr>
        <p:sp>
          <p:nvSpPr>
            <p:cNvPr id="3088" name="Line 9"/>
            <p:cNvSpPr>
              <a:spLocks noChangeShapeType="1"/>
            </p:cNvSpPr>
            <p:nvPr/>
          </p:nvSpPr>
          <p:spPr bwMode="auto">
            <a:xfrm flipH="1" flipV="1">
              <a:off x="3456" y="3360"/>
              <a:ext cx="432" cy="240"/>
            </a:xfrm>
            <a:prstGeom prst="line">
              <a:avLst/>
            </a:prstGeom>
            <a:noFill/>
            <a:ln w="57150">
              <a:solidFill>
                <a:srgbClr val="FF0000"/>
              </a:solidFill>
              <a:round/>
              <a:headEnd/>
              <a:tailEnd type="triangle" w="med" len="med"/>
            </a:ln>
          </p:spPr>
          <p:txBody>
            <a:bodyPr/>
            <a:lstStyle/>
            <a:p>
              <a:endParaRPr lang="en-US"/>
            </a:p>
          </p:txBody>
        </p:sp>
        <p:sp>
          <p:nvSpPr>
            <p:cNvPr id="3089" name="Line 10"/>
            <p:cNvSpPr>
              <a:spLocks noChangeShapeType="1"/>
            </p:cNvSpPr>
            <p:nvPr/>
          </p:nvSpPr>
          <p:spPr bwMode="auto">
            <a:xfrm flipH="1" flipV="1">
              <a:off x="2976" y="3120"/>
              <a:ext cx="480" cy="240"/>
            </a:xfrm>
            <a:prstGeom prst="line">
              <a:avLst/>
            </a:prstGeom>
            <a:noFill/>
            <a:ln w="57150">
              <a:solidFill>
                <a:srgbClr val="FF0000"/>
              </a:solidFill>
              <a:round/>
              <a:headEnd/>
              <a:tailEnd type="triangle" w="med" len="med"/>
            </a:ln>
          </p:spPr>
          <p:txBody>
            <a:bodyPr/>
            <a:lstStyle/>
            <a:p>
              <a:endParaRPr lang="en-US"/>
            </a:p>
          </p:txBody>
        </p:sp>
        <p:sp>
          <p:nvSpPr>
            <p:cNvPr id="3090" name="Line 11"/>
            <p:cNvSpPr>
              <a:spLocks noChangeShapeType="1"/>
            </p:cNvSpPr>
            <p:nvPr/>
          </p:nvSpPr>
          <p:spPr bwMode="auto">
            <a:xfrm flipH="1">
              <a:off x="2496" y="3120"/>
              <a:ext cx="480" cy="0"/>
            </a:xfrm>
            <a:prstGeom prst="line">
              <a:avLst/>
            </a:prstGeom>
            <a:noFill/>
            <a:ln w="57150">
              <a:solidFill>
                <a:srgbClr val="FF0000"/>
              </a:solidFill>
              <a:round/>
              <a:headEnd/>
              <a:tailEnd type="triangle" w="med" len="med"/>
            </a:ln>
          </p:spPr>
          <p:txBody>
            <a:bodyPr/>
            <a:lstStyle/>
            <a:p>
              <a:endParaRPr lang="en-US"/>
            </a:p>
          </p:txBody>
        </p:sp>
        <p:sp>
          <p:nvSpPr>
            <p:cNvPr id="3091" name="Line 12"/>
            <p:cNvSpPr>
              <a:spLocks noChangeShapeType="1"/>
            </p:cNvSpPr>
            <p:nvPr/>
          </p:nvSpPr>
          <p:spPr bwMode="auto">
            <a:xfrm flipH="1" flipV="1">
              <a:off x="1872" y="3072"/>
              <a:ext cx="624" cy="48"/>
            </a:xfrm>
            <a:prstGeom prst="line">
              <a:avLst/>
            </a:prstGeom>
            <a:noFill/>
            <a:ln w="57150">
              <a:solidFill>
                <a:srgbClr val="FF0000"/>
              </a:solidFill>
              <a:round/>
              <a:headEnd/>
              <a:tailEnd type="triangle" w="med" len="med"/>
            </a:ln>
          </p:spPr>
          <p:txBody>
            <a:bodyPr/>
            <a:lstStyle/>
            <a:p>
              <a:endParaRPr lang="en-US"/>
            </a:p>
          </p:txBody>
        </p:sp>
      </p:grpSp>
      <p:grpSp>
        <p:nvGrpSpPr>
          <p:cNvPr id="3" name="Group 13"/>
          <p:cNvGrpSpPr>
            <a:grpSpLocks/>
          </p:cNvGrpSpPr>
          <p:nvPr/>
        </p:nvGrpSpPr>
        <p:grpSpPr bwMode="auto">
          <a:xfrm>
            <a:off x="2514600" y="5410200"/>
            <a:ext cx="3276600" cy="609600"/>
            <a:chOff x="1440" y="3216"/>
            <a:chExt cx="2064" cy="384"/>
          </a:xfrm>
        </p:grpSpPr>
        <p:sp>
          <p:nvSpPr>
            <p:cNvPr id="3083" name="Line 14"/>
            <p:cNvSpPr>
              <a:spLocks noChangeShapeType="1"/>
            </p:cNvSpPr>
            <p:nvPr/>
          </p:nvSpPr>
          <p:spPr bwMode="auto">
            <a:xfrm flipV="1">
              <a:off x="1440" y="3216"/>
              <a:ext cx="240" cy="144"/>
            </a:xfrm>
            <a:prstGeom prst="line">
              <a:avLst/>
            </a:prstGeom>
            <a:noFill/>
            <a:ln w="9525">
              <a:solidFill>
                <a:srgbClr val="FF0000"/>
              </a:solidFill>
              <a:round/>
              <a:headEnd/>
              <a:tailEnd type="triangle" w="med" len="med"/>
            </a:ln>
          </p:spPr>
          <p:txBody>
            <a:bodyPr/>
            <a:lstStyle/>
            <a:p>
              <a:endParaRPr lang="en-US"/>
            </a:p>
          </p:txBody>
        </p:sp>
        <p:sp>
          <p:nvSpPr>
            <p:cNvPr id="3084" name="Line 15"/>
            <p:cNvSpPr>
              <a:spLocks noChangeShapeType="1"/>
            </p:cNvSpPr>
            <p:nvPr/>
          </p:nvSpPr>
          <p:spPr bwMode="auto">
            <a:xfrm>
              <a:off x="1680" y="3216"/>
              <a:ext cx="528" cy="48"/>
            </a:xfrm>
            <a:prstGeom prst="line">
              <a:avLst/>
            </a:prstGeom>
            <a:noFill/>
            <a:ln w="9525">
              <a:solidFill>
                <a:srgbClr val="FF0000"/>
              </a:solidFill>
              <a:round/>
              <a:headEnd/>
              <a:tailEnd type="triangle" w="med" len="med"/>
            </a:ln>
          </p:spPr>
          <p:txBody>
            <a:bodyPr/>
            <a:lstStyle/>
            <a:p>
              <a:endParaRPr lang="en-US"/>
            </a:p>
          </p:txBody>
        </p:sp>
        <p:sp>
          <p:nvSpPr>
            <p:cNvPr id="3085" name="Line 16"/>
            <p:cNvSpPr>
              <a:spLocks noChangeShapeType="1"/>
            </p:cNvSpPr>
            <p:nvPr/>
          </p:nvSpPr>
          <p:spPr bwMode="auto">
            <a:xfrm>
              <a:off x="2208" y="3264"/>
              <a:ext cx="480" cy="48"/>
            </a:xfrm>
            <a:prstGeom prst="line">
              <a:avLst/>
            </a:prstGeom>
            <a:noFill/>
            <a:ln w="9525">
              <a:solidFill>
                <a:srgbClr val="FF0000"/>
              </a:solidFill>
              <a:round/>
              <a:headEnd/>
              <a:tailEnd type="triangle" w="med" len="med"/>
            </a:ln>
          </p:spPr>
          <p:txBody>
            <a:bodyPr/>
            <a:lstStyle/>
            <a:p>
              <a:endParaRPr lang="en-US"/>
            </a:p>
          </p:txBody>
        </p:sp>
        <p:sp>
          <p:nvSpPr>
            <p:cNvPr id="3086" name="Line 17"/>
            <p:cNvSpPr>
              <a:spLocks noChangeShapeType="1"/>
            </p:cNvSpPr>
            <p:nvPr/>
          </p:nvSpPr>
          <p:spPr bwMode="auto">
            <a:xfrm>
              <a:off x="2688" y="3312"/>
              <a:ext cx="528" cy="144"/>
            </a:xfrm>
            <a:prstGeom prst="line">
              <a:avLst/>
            </a:prstGeom>
            <a:noFill/>
            <a:ln w="9525">
              <a:solidFill>
                <a:srgbClr val="FF0000"/>
              </a:solidFill>
              <a:round/>
              <a:headEnd/>
              <a:tailEnd type="triangle" w="med" len="med"/>
            </a:ln>
          </p:spPr>
          <p:txBody>
            <a:bodyPr/>
            <a:lstStyle/>
            <a:p>
              <a:endParaRPr lang="en-US"/>
            </a:p>
          </p:txBody>
        </p:sp>
        <p:sp>
          <p:nvSpPr>
            <p:cNvPr id="3087" name="Line 18"/>
            <p:cNvSpPr>
              <a:spLocks noChangeShapeType="1"/>
            </p:cNvSpPr>
            <p:nvPr/>
          </p:nvSpPr>
          <p:spPr bwMode="auto">
            <a:xfrm>
              <a:off x="3216" y="3456"/>
              <a:ext cx="288" cy="144"/>
            </a:xfrm>
            <a:prstGeom prst="line">
              <a:avLst/>
            </a:prstGeom>
            <a:noFill/>
            <a:ln w="9525">
              <a:solidFill>
                <a:srgbClr val="FF0000"/>
              </a:solidFill>
              <a:round/>
              <a:headEnd/>
              <a:tailEnd type="triangle" w="med" len="med"/>
            </a:ln>
          </p:spPr>
          <p:txBody>
            <a:bodyPr/>
            <a:lstStyle/>
            <a:p>
              <a:endParaRPr lang="en-US"/>
            </a:p>
          </p:txBody>
        </p:sp>
      </p:grpSp>
      <p:sp>
        <p:nvSpPr>
          <p:cNvPr id="1043" name="Line 19"/>
          <p:cNvSpPr>
            <a:spLocks noChangeShapeType="1"/>
          </p:cNvSpPr>
          <p:nvPr/>
        </p:nvSpPr>
        <p:spPr bwMode="auto">
          <a:xfrm flipH="1">
            <a:off x="2286000" y="5257800"/>
            <a:ext cx="457200" cy="304800"/>
          </a:xfrm>
          <a:prstGeom prst="line">
            <a:avLst/>
          </a:prstGeom>
          <a:noFill/>
          <a:ln w="9525">
            <a:solidFill>
              <a:srgbClr val="FF0000"/>
            </a:solidFill>
            <a:round/>
            <a:headEnd/>
            <a:tailEnd type="triangle" w="med" len="med"/>
          </a:ln>
        </p:spPr>
        <p:txBody>
          <a:bodyPr/>
          <a:lstStyle/>
          <a:p>
            <a:endParaRPr lang="en-US"/>
          </a:p>
        </p:txBody>
      </p:sp>
      <p:sp>
        <p:nvSpPr>
          <p:cNvPr id="1044" name="Line 20"/>
          <p:cNvSpPr>
            <a:spLocks noChangeShapeType="1"/>
          </p:cNvSpPr>
          <p:nvPr/>
        </p:nvSpPr>
        <p:spPr bwMode="auto">
          <a:xfrm flipH="1">
            <a:off x="3124200" y="4419600"/>
            <a:ext cx="914400" cy="533400"/>
          </a:xfrm>
          <a:prstGeom prst="line">
            <a:avLst/>
          </a:prstGeom>
          <a:noFill/>
          <a:ln w="28575">
            <a:solidFill>
              <a:schemeClr val="accent1"/>
            </a:solidFill>
            <a:round/>
            <a:headEnd/>
            <a:tailEnd type="triangle" w="med" len="med"/>
          </a:ln>
        </p:spPr>
        <p:txBody>
          <a:bodyPr/>
          <a:lstStyle/>
          <a:p>
            <a:endParaRPr lang="en-US"/>
          </a:p>
        </p:txBody>
      </p:sp>
    </p:spTree>
    <p:custDataLst>
      <p:tags r:id="rId2"/>
    </p:custDataLst>
    <p:extLst>
      <p:ext uri="{BB962C8B-B14F-4D97-AF65-F5344CB8AC3E}">
        <p14:creationId xmlns:p14="http://schemas.microsoft.com/office/powerpoint/2010/main" val="239882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43" grpId="0" animBg="1"/>
      <p:bldP spid="104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438400" y="609600"/>
            <a:ext cx="6248400" cy="533400"/>
          </a:xfrm>
        </p:spPr>
        <p:txBody>
          <a:bodyPr>
            <a:normAutofit fontScale="90000"/>
          </a:bodyPr>
          <a:lstStyle/>
          <a:p>
            <a:pPr eaLnBrk="1" hangingPunct="1"/>
            <a:r>
              <a:rPr lang="en-US" smtClean="0"/>
              <a:t>Flooding attacks</a:t>
            </a:r>
          </a:p>
        </p:txBody>
      </p:sp>
      <p:sp>
        <p:nvSpPr>
          <p:cNvPr id="36867" name="Content Placeholder 2"/>
          <p:cNvSpPr>
            <a:spLocks noGrp="1"/>
          </p:cNvSpPr>
          <p:nvPr>
            <p:ph idx="1"/>
          </p:nvPr>
        </p:nvSpPr>
        <p:spPr/>
        <p:txBody>
          <a:bodyPr>
            <a:normAutofit/>
          </a:bodyPr>
          <a:lstStyle/>
          <a:p>
            <a:pPr eaLnBrk="1" hangingPunct="1">
              <a:lnSpc>
                <a:spcPct val="90000"/>
              </a:lnSpc>
            </a:pPr>
            <a:r>
              <a:rPr lang="en-US" sz="2400" dirty="0" smtClean="0"/>
              <a:t>Goal :  Bombarding large number of malicious packets at the victim, such that processing of these packets consumes resources</a:t>
            </a:r>
          </a:p>
          <a:p>
            <a:pPr eaLnBrk="1" hangingPunct="1">
              <a:lnSpc>
                <a:spcPct val="90000"/>
              </a:lnSpc>
            </a:pPr>
            <a:r>
              <a:rPr lang="en-US" sz="2400" dirty="0" smtClean="0">
                <a:solidFill>
                  <a:srgbClr val="FF0000"/>
                </a:solidFill>
              </a:rPr>
              <a:t>Any type of network packet can be used</a:t>
            </a:r>
          </a:p>
          <a:p>
            <a:pPr lvl="1" eaLnBrk="1" hangingPunct="1">
              <a:lnSpc>
                <a:spcPct val="90000"/>
              </a:lnSpc>
            </a:pPr>
            <a:r>
              <a:rPr lang="en-US" sz="2000" dirty="0" smtClean="0"/>
              <a:t>Attack traffic made similar to legitimate traffic</a:t>
            </a:r>
            <a:endParaRPr lang="en-US" dirty="0" smtClean="0"/>
          </a:p>
          <a:p>
            <a:pPr eaLnBrk="1" hangingPunct="1">
              <a:lnSpc>
                <a:spcPct val="90000"/>
              </a:lnSpc>
            </a:pPr>
            <a:r>
              <a:rPr lang="en-US" sz="2400" dirty="0" smtClean="0"/>
              <a:t>Valid traffic has a low probability of surviving the discard caused by flood and hence accessing the server</a:t>
            </a:r>
          </a:p>
          <a:p>
            <a:pPr eaLnBrk="1" hangingPunct="1">
              <a:lnSpc>
                <a:spcPct val="90000"/>
              </a:lnSpc>
            </a:pPr>
            <a:r>
              <a:rPr lang="en-US" sz="2400" dirty="0" smtClean="0"/>
              <a:t>Some ways of flooding :</a:t>
            </a:r>
          </a:p>
          <a:p>
            <a:pPr lvl="1" eaLnBrk="1" hangingPunct="1">
              <a:lnSpc>
                <a:spcPct val="90000"/>
              </a:lnSpc>
            </a:pPr>
            <a:r>
              <a:rPr lang="en-US" sz="2000" dirty="0" smtClean="0"/>
              <a:t>To overload network capacity on some link to a server</a:t>
            </a:r>
          </a:p>
          <a:p>
            <a:pPr lvl="1" eaLnBrk="1" hangingPunct="1">
              <a:lnSpc>
                <a:spcPct val="90000"/>
              </a:lnSpc>
            </a:pPr>
            <a:r>
              <a:rPr lang="en-US" sz="2000" dirty="0" smtClean="0"/>
              <a:t>To overload server’s ability to handle and respond to this traffic</a:t>
            </a:r>
          </a:p>
          <a:p>
            <a:pPr eaLnBrk="1" hangingPunct="1">
              <a:lnSpc>
                <a:spcPct val="90000"/>
              </a:lnSpc>
            </a:pPr>
            <a:r>
              <a:rPr lang="en-US" sz="2400" dirty="0" smtClean="0"/>
              <a:t>The larger the packet, the more effective the attack  </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75</a:t>
            </a:fld>
            <a:endParaRPr lang="en-US" altLang="en-US"/>
          </a:p>
        </p:txBody>
      </p:sp>
    </p:spTree>
    <p:extLst>
      <p:ext uri="{BB962C8B-B14F-4D97-AF65-F5344CB8AC3E}">
        <p14:creationId xmlns:p14="http://schemas.microsoft.com/office/powerpoint/2010/main" val="164277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362200" y="609600"/>
            <a:ext cx="6324600" cy="533400"/>
          </a:xfrm>
        </p:spPr>
        <p:txBody>
          <a:bodyPr>
            <a:normAutofit fontScale="90000"/>
          </a:bodyPr>
          <a:lstStyle/>
          <a:p>
            <a:pPr eaLnBrk="1" hangingPunct="1"/>
            <a:r>
              <a:rPr lang="en-US" smtClean="0"/>
              <a:t>Types of flooding attacks</a:t>
            </a:r>
          </a:p>
        </p:txBody>
      </p:sp>
      <p:sp>
        <p:nvSpPr>
          <p:cNvPr id="37891" name="Content Placeholder 2"/>
          <p:cNvSpPr>
            <a:spLocks noGrp="1"/>
          </p:cNvSpPr>
          <p:nvPr>
            <p:ph idx="1"/>
          </p:nvPr>
        </p:nvSpPr>
        <p:spPr/>
        <p:txBody>
          <a:bodyPr/>
          <a:lstStyle/>
          <a:p>
            <a:pPr eaLnBrk="1" hangingPunct="1"/>
            <a:r>
              <a:rPr lang="en-US" sz="2400" smtClean="0"/>
              <a:t>Classified based on type of network protocol used to attack</a:t>
            </a:r>
          </a:p>
          <a:p>
            <a:pPr eaLnBrk="1" hangingPunct="1"/>
            <a:r>
              <a:rPr lang="en-US" sz="2400" smtClean="0"/>
              <a:t>ICMP flood</a:t>
            </a:r>
          </a:p>
          <a:p>
            <a:pPr lvl="1" eaLnBrk="1" hangingPunct="1"/>
            <a:r>
              <a:rPr lang="en-US" sz="2000" smtClean="0"/>
              <a:t>Uses ICMP packets , ex: ping flood using echo request</a:t>
            </a:r>
          </a:p>
          <a:p>
            <a:pPr lvl="1" eaLnBrk="1" hangingPunct="1"/>
            <a:r>
              <a:rPr lang="en-US" sz="2000" smtClean="0"/>
              <a:t>Typically allowed through, some required</a:t>
            </a:r>
          </a:p>
          <a:p>
            <a:pPr eaLnBrk="1" hangingPunct="1"/>
            <a:r>
              <a:rPr lang="en-US" sz="2400" smtClean="0"/>
              <a:t>UDP flood</a:t>
            </a:r>
          </a:p>
          <a:p>
            <a:pPr lvl="1" eaLnBrk="1" hangingPunct="1"/>
            <a:r>
              <a:rPr lang="en-US" sz="2000" smtClean="0"/>
              <a:t>Exploits the target system’s diagnostic echo services to create an infinite loop between two or more UDP services</a:t>
            </a:r>
          </a:p>
          <a:p>
            <a:pPr eaLnBrk="1" hangingPunct="1"/>
            <a:r>
              <a:rPr lang="en-US" sz="2400" smtClean="0"/>
              <a:t>TCP SYN flood</a:t>
            </a:r>
          </a:p>
          <a:p>
            <a:pPr lvl="1" eaLnBrk="1" hangingPunct="1"/>
            <a:r>
              <a:rPr lang="en-US" sz="2000" smtClean="0"/>
              <a:t>Use TCP SYN (connection request packets)</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76</a:t>
            </a:fld>
            <a:endParaRPr lang="en-US" altLang="en-US"/>
          </a:p>
        </p:txBody>
      </p:sp>
    </p:spTree>
    <p:extLst>
      <p:ext uri="{BB962C8B-B14F-4D97-AF65-F5344CB8AC3E}">
        <p14:creationId xmlns:p14="http://schemas.microsoft.com/office/powerpoint/2010/main" val="192063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09800" y="609600"/>
            <a:ext cx="6477000" cy="533400"/>
          </a:xfrm>
        </p:spPr>
        <p:txBody>
          <a:bodyPr>
            <a:normAutofit fontScale="90000"/>
          </a:bodyPr>
          <a:lstStyle/>
          <a:p>
            <a:pPr eaLnBrk="1" hangingPunct="1"/>
            <a:r>
              <a:rPr lang="en-US" smtClean="0"/>
              <a:t>Distributed Denial-of-service</a:t>
            </a:r>
          </a:p>
        </p:txBody>
      </p:sp>
      <p:sp>
        <p:nvSpPr>
          <p:cNvPr id="38915" name="Content Placeholder 2"/>
          <p:cNvSpPr>
            <a:spLocks noGrp="1"/>
          </p:cNvSpPr>
          <p:nvPr>
            <p:ph idx="1"/>
          </p:nvPr>
        </p:nvSpPr>
        <p:spPr/>
        <p:txBody>
          <a:bodyPr>
            <a:normAutofit/>
          </a:bodyPr>
          <a:lstStyle/>
          <a:p>
            <a:pPr eaLnBrk="1" hangingPunct="1">
              <a:lnSpc>
                <a:spcPct val="90000"/>
              </a:lnSpc>
            </a:pPr>
            <a:r>
              <a:rPr lang="en-US" sz="2400" dirty="0" smtClean="0"/>
              <a:t>Attacker uses multiple compromised user work stations/PCs for </a:t>
            </a:r>
            <a:r>
              <a:rPr lang="en-US" sz="2400" dirty="0" err="1" smtClean="0"/>
              <a:t>DoS</a:t>
            </a:r>
            <a:r>
              <a:rPr lang="en-US" sz="2400" dirty="0" smtClean="0"/>
              <a:t> by:</a:t>
            </a:r>
          </a:p>
          <a:p>
            <a:pPr lvl="1" eaLnBrk="1" hangingPunct="1">
              <a:lnSpc>
                <a:spcPct val="90000"/>
              </a:lnSpc>
            </a:pPr>
            <a:r>
              <a:rPr lang="en-US" sz="2000" dirty="0" err="1" smtClean="0"/>
              <a:t>Utilising</a:t>
            </a:r>
            <a:r>
              <a:rPr lang="en-US" sz="2000" dirty="0" smtClean="0"/>
              <a:t> vulnerabilities to gain access to these systems</a:t>
            </a:r>
          </a:p>
          <a:p>
            <a:pPr lvl="1" eaLnBrk="1" hangingPunct="1">
              <a:lnSpc>
                <a:spcPct val="90000"/>
              </a:lnSpc>
            </a:pPr>
            <a:r>
              <a:rPr lang="en-US" sz="2000" dirty="0" smtClean="0"/>
              <a:t>Installing malicious backdoor programs , thereby making </a:t>
            </a:r>
            <a:r>
              <a:rPr lang="en-US" sz="2000" i="1" dirty="0" smtClean="0"/>
              <a:t>zombies</a:t>
            </a:r>
            <a:endParaRPr lang="en-US" sz="2000" dirty="0" smtClean="0"/>
          </a:p>
          <a:p>
            <a:pPr lvl="1" eaLnBrk="1" hangingPunct="1">
              <a:lnSpc>
                <a:spcPct val="90000"/>
              </a:lnSpc>
            </a:pPr>
            <a:r>
              <a:rPr lang="en-US" sz="2000" dirty="0" smtClean="0"/>
              <a:t>Creating </a:t>
            </a:r>
            <a:r>
              <a:rPr lang="en-US" sz="2000" i="1" dirty="0" smtClean="0"/>
              <a:t>botnets</a:t>
            </a:r>
            <a:r>
              <a:rPr lang="en-US" sz="2000" dirty="0" smtClean="0"/>
              <a:t>: large collection of zombies under the control of attacker</a:t>
            </a:r>
          </a:p>
          <a:p>
            <a:pPr eaLnBrk="1" hangingPunct="1">
              <a:lnSpc>
                <a:spcPct val="90000"/>
              </a:lnSpc>
            </a:pPr>
            <a:r>
              <a:rPr lang="en-US" sz="2400" dirty="0" smtClean="0"/>
              <a:t>Generally, a control hierarchy is used to create botnets</a:t>
            </a:r>
          </a:p>
          <a:p>
            <a:pPr lvl="1" eaLnBrk="1" hangingPunct="1">
              <a:lnSpc>
                <a:spcPct val="90000"/>
              </a:lnSpc>
            </a:pPr>
            <a:r>
              <a:rPr lang="en-US" sz="2000" i="1" dirty="0" smtClean="0"/>
              <a:t>Handlers</a:t>
            </a:r>
            <a:r>
              <a:rPr lang="en-US" sz="2000" dirty="0" smtClean="0"/>
              <a:t>: The initial layer of zombies that are directly controlled by the attacker</a:t>
            </a:r>
            <a:r>
              <a:rPr lang="en-US" sz="2000" i="1" dirty="0" smtClean="0"/>
              <a:t> </a:t>
            </a:r>
            <a:endParaRPr lang="en-US" sz="2000" dirty="0" smtClean="0"/>
          </a:p>
          <a:p>
            <a:pPr lvl="1" eaLnBrk="1" hangingPunct="1">
              <a:lnSpc>
                <a:spcPct val="90000"/>
              </a:lnSpc>
            </a:pPr>
            <a:r>
              <a:rPr lang="en-US" sz="2000" i="1" dirty="0" smtClean="0"/>
              <a:t>Agent systems</a:t>
            </a:r>
            <a:r>
              <a:rPr lang="en-US" sz="2000" dirty="0" smtClean="0"/>
              <a:t>: Subordinate zombies that are controlled by handlers</a:t>
            </a:r>
          </a:p>
          <a:p>
            <a:pPr lvl="1" eaLnBrk="1" hangingPunct="1">
              <a:lnSpc>
                <a:spcPct val="90000"/>
              </a:lnSpc>
            </a:pPr>
            <a:r>
              <a:rPr lang="en-US" sz="2000" dirty="0" smtClean="0"/>
              <a:t>Attacker sends a single command to handler, which then automatically forwards it to all agents under its control</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77</a:t>
            </a:fld>
            <a:endParaRPr lang="en-US" altLang="en-US"/>
          </a:p>
        </p:txBody>
      </p:sp>
    </p:spTree>
    <p:extLst>
      <p:ext uri="{BB962C8B-B14F-4D97-AF65-F5344CB8AC3E}">
        <p14:creationId xmlns:p14="http://schemas.microsoft.com/office/powerpoint/2010/main" val="217346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0" y="609600"/>
            <a:ext cx="6400800" cy="533400"/>
          </a:xfrm>
        </p:spPr>
        <p:txBody>
          <a:bodyPr>
            <a:normAutofit fontScale="90000"/>
          </a:bodyPr>
          <a:lstStyle/>
          <a:p>
            <a:pPr eaLnBrk="1" hangingPunct="1"/>
            <a:r>
              <a:rPr lang="en-US" smtClean="0"/>
              <a:t>DDoS control hierarchy</a:t>
            </a:r>
          </a:p>
        </p:txBody>
      </p:sp>
      <p:sp>
        <p:nvSpPr>
          <p:cNvPr id="39939" name="Content Placeholder 2"/>
          <p:cNvSpPr>
            <a:spLocks noGrp="1"/>
          </p:cNvSpPr>
          <p:nvPr>
            <p:ph idx="1"/>
          </p:nvPr>
        </p:nvSpPr>
        <p:spPr/>
        <p:txBody>
          <a:bodyPr/>
          <a:lstStyle/>
          <a:p>
            <a:pPr eaLnBrk="1" hangingPunct="1"/>
            <a:r>
              <a:rPr lang="en-US" sz="2400" smtClean="0"/>
              <a:t>Example: Tribe Flood Network (TFN)</a:t>
            </a:r>
          </a:p>
          <a:p>
            <a:pPr lvl="1" eaLnBrk="1" hangingPunct="1"/>
            <a:r>
              <a:rPr lang="en-US" sz="2000" smtClean="0"/>
              <a:t>Relied on </a:t>
            </a:r>
            <a:r>
              <a:rPr lang="en-US" sz="2000" b="1" i="1" smtClean="0"/>
              <a:t>large number</a:t>
            </a:r>
            <a:r>
              <a:rPr lang="en-US" sz="2000" smtClean="0"/>
              <a:t> of compromised systems and </a:t>
            </a:r>
            <a:r>
              <a:rPr lang="en-US" sz="2000" b="1" i="1" smtClean="0"/>
              <a:t>layered command structure</a:t>
            </a:r>
            <a:r>
              <a:rPr lang="en-US" sz="2000" smtClean="0"/>
              <a:t> </a:t>
            </a:r>
          </a:p>
        </p:txBody>
      </p:sp>
      <p:pic>
        <p:nvPicPr>
          <p:cNvPr id="39940" name="Picture 5"/>
          <p:cNvPicPr>
            <a:picLocks noChangeAspect="1" noChangeArrowheads="1"/>
          </p:cNvPicPr>
          <p:nvPr/>
        </p:nvPicPr>
        <p:blipFill>
          <a:blip r:embed="rId3" cstate="print"/>
          <a:srcRect/>
          <a:stretch>
            <a:fillRect/>
          </a:stretch>
        </p:blipFill>
        <p:spPr bwMode="auto">
          <a:xfrm rot="5400000">
            <a:off x="2533650" y="628650"/>
            <a:ext cx="3848100" cy="7543800"/>
          </a:xfrm>
          <a:prstGeom prst="rect">
            <a:avLst/>
          </a:prstGeom>
          <a:noFill/>
          <a:ln w="9525">
            <a:noFill/>
            <a:miter lim="800000"/>
            <a:headEnd/>
            <a:tailEnd/>
          </a:ln>
        </p:spPr>
      </p:pic>
      <p:sp>
        <p:nvSpPr>
          <p:cNvPr id="7" name="AutoShape 6"/>
          <p:cNvSpPr>
            <a:spLocks noChangeArrowheads="1"/>
          </p:cNvSpPr>
          <p:nvPr/>
        </p:nvSpPr>
        <p:spPr bwMode="auto">
          <a:xfrm>
            <a:off x="518160" y="2514600"/>
            <a:ext cx="2529840" cy="990600"/>
          </a:xfrm>
          <a:prstGeom prst="cloudCallout">
            <a:avLst>
              <a:gd name="adj1" fmla="val 92963"/>
              <a:gd name="adj2" fmla="val 55338"/>
            </a:avLst>
          </a:prstGeom>
          <a:solidFill>
            <a:schemeClr val="accent1"/>
          </a:solidFill>
          <a:ln w="9525">
            <a:solidFill>
              <a:schemeClr val="tx1"/>
            </a:solidFill>
            <a:round/>
            <a:headEnd/>
            <a:tailEnd/>
          </a:ln>
        </p:spPr>
        <p:txBody>
          <a:bodyPr/>
          <a:lstStyle/>
          <a:p>
            <a:pPr algn="ctr"/>
            <a:r>
              <a:rPr lang="en-US" dirty="0">
                <a:latin typeface="Calibri" pitchFamily="34" charset="0"/>
              </a:rPr>
              <a:t>Command-line program</a:t>
            </a:r>
          </a:p>
        </p:txBody>
      </p:sp>
      <p:sp>
        <p:nvSpPr>
          <p:cNvPr id="8" name="AutoShape 7"/>
          <p:cNvSpPr>
            <a:spLocks noChangeArrowheads="1"/>
          </p:cNvSpPr>
          <p:nvPr/>
        </p:nvSpPr>
        <p:spPr bwMode="auto">
          <a:xfrm>
            <a:off x="5562600" y="5257800"/>
            <a:ext cx="2971800" cy="762000"/>
          </a:xfrm>
          <a:prstGeom prst="cloudCallout">
            <a:avLst>
              <a:gd name="adj1" fmla="val -72542"/>
              <a:gd name="adj2" fmla="val -89722"/>
            </a:avLst>
          </a:prstGeom>
          <a:solidFill>
            <a:schemeClr val="accent1"/>
          </a:solidFill>
          <a:ln w="9525">
            <a:solidFill>
              <a:schemeClr val="tx1"/>
            </a:solidFill>
            <a:round/>
            <a:headEnd/>
            <a:tailEnd/>
          </a:ln>
        </p:spPr>
        <p:txBody>
          <a:bodyPr/>
          <a:lstStyle/>
          <a:p>
            <a:pPr algn="ctr"/>
            <a:r>
              <a:rPr lang="en-US" dirty="0">
                <a:latin typeface="Calibri" pitchFamily="34" charset="0"/>
              </a:rPr>
              <a:t>Trojan Program</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78</a:t>
            </a:fld>
            <a:endParaRPr lang="en-US" altLang="en-US"/>
          </a:p>
        </p:txBody>
      </p:sp>
    </p:spTree>
    <p:extLst>
      <p:ext uri="{BB962C8B-B14F-4D97-AF65-F5344CB8AC3E}">
        <p14:creationId xmlns:p14="http://schemas.microsoft.com/office/powerpoint/2010/main" val="368735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en-US" smtClean="0"/>
              <a:t>DDoS attack toolkits</a:t>
            </a:r>
          </a:p>
        </p:txBody>
      </p:sp>
      <p:sp>
        <p:nvSpPr>
          <p:cNvPr id="40963" name="Rectangle 3"/>
          <p:cNvSpPr>
            <a:spLocks noGrp="1"/>
          </p:cNvSpPr>
          <p:nvPr>
            <p:ph idx="1"/>
          </p:nvPr>
        </p:nvSpPr>
        <p:spPr/>
        <p:txBody>
          <a:bodyPr>
            <a:normAutofit lnSpcReduction="10000"/>
          </a:bodyPr>
          <a:lstStyle/>
          <a:p>
            <a:r>
              <a:rPr lang="en-US" sz="2400" dirty="0" smtClean="0"/>
              <a:t>Some popular DDoS programs</a:t>
            </a:r>
          </a:p>
          <a:p>
            <a:pPr lvl="1"/>
            <a:r>
              <a:rPr lang="en-US" sz="2000" dirty="0" err="1" smtClean="0">
                <a:solidFill>
                  <a:srgbClr val="FF0000"/>
                </a:solidFill>
              </a:rPr>
              <a:t>Trinoo</a:t>
            </a:r>
            <a:r>
              <a:rPr lang="en-US" sz="2000" dirty="0" smtClean="0">
                <a:solidFill>
                  <a:srgbClr val="FF0000"/>
                </a:solidFill>
              </a:rPr>
              <a:t>, TFN, </a:t>
            </a:r>
            <a:r>
              <a:rPr lang="en-US" sz="2000" dirty="0" err="1" smtClean="0">
                <a:solidFill>
                  <a:srgbClr val="FF0000"/>
                </a:solidFill>
              </a:rPr>
              <a:t>Stacheldraht</a:t>
            </a:r>
            <a:r>
              <a:rPr lang="en-US" sz="2000" dirty="0" smtClean="0">
                <a:solidFill>
                  <a:srgbClr val="FF0000"/>
                </a:solidFill>
              </a:rPr>
              <a:t>, Shaft, TFN2K, </a:t>
            </a:r>
            <a:r>
              <a:rPr lang="en-US" sz="2000" dirty="0" err="1" smtClean="0">
                <a:solidFill>
                  <a:srgbClr val="FF0000"/>
                </a:solidFill>
              </a:rPr>
              <a:t>Mstream</a:t>
            </a:r>
            <a:r>
              <a:rPr lang="en-US" sz="2000" dirty="0" smtClean="0">
                <a:solidFill>
                  <a:srgbClr val="FF0000"/>
                </a:solidFill>
              </a:rPr>
              <a:t>, Trinity, </a:t>
            </a:r>
            <a:r>
              <a:rPr lang="en-US" sz="2000" dirty="0" err="1" smtClean="0">
                <a:solidFill>
                  <a:srgbClr val="FF0000"/>
                </a:solidFill>
              </a:rPr>
              <a:t>Phatbot</a:t>
            </a:r>
            <a:endParaRPr lang="en-US" sz="2000" dirty="0" smtClean="0">
              <a:solidFill>
                <a:srgbClr val="FF0000"/>
              </a:solidFill>
            </a:endParaRPr>
          </a:p>
          <a:p>
            <a:r>
              <a:rPr lang="en-US" sz="2400" dirty="0" smtClean="0"/>
              <a:t>Blended threat toolkits: Include some (all) of the following components</a:t>
            </a:r>
          </a:p>
          <a:p>
            <a:pPr lvl="1"/>
            <a:r>
              <a:rPr lang="en-US" sz="2000" dirty="0" smtClean="0"/>
              <a:t>Windows network service program</a:t>
            </a:r>
          </a:p>
          <a:p>
            <a:pPr lvl="1"/>
            <a:r>
              <a:rPr lang="en-US" sz="2000" dirty="0" smtClean="0"/>
              <a:t>Scanners</a:t>
            </a:r>
          </a:p>
          <a:p>
            <a:pPr lvl="1"/>
            <a:r>
              <a:rPr lang="en-US" sz="2000" dirty="0" smtClean="0"/>
              <a:t>Single-threaded </a:t>
            </a:r>
            <a:r>
              <a:rPr lang="en-US" sz="2000" dirty="0" err="1" smtClean="0"/>
              <a:t>DoS</a:t>
            </a:r>
            <a:r>
              <a:rPr lang="en-US" sz="2000" dirty="0" smtClean="0"/>
              <a:t> programs</a:t>
            </a:r>
          </a:p>
          <a:p>
            <a:pPr lvl="1"/>
            <a:r>
              <a:rPr lang="en-US" sz="2000" dirty="0" smtClean="0"/>
              <a:t>An FTP server</a:t>
            </a:r>
          </a:p>
          <a:p>
            <a:pPr lvl="1"/>
            <a:r>
              <a:rPr lang="en-US" sz="2000" dirty="0" smtClean="0"/>
              <a:t>An IRC file service</a:t>
            </a:r>
          </a:p>
          <a:p>
            <a:pPr lvl="1"/>
            <a:r>
              <a:rPr lang="en-US" sz="2000" dirty="0" smtClean="0"/>
              <a:t>An IRC DDoS Bot</a:t>
            </a:r>
          </a:p>
          <a:p>
            <a:pPr lvl="1"/>
            <a:r>
              <a:rPr lang="en-US" sz="2000" dirty="0" smtClean="0"/>
              <a:t>Local exploit programs</a:t>
            </a:r>
          </a:p>
          <a:p>
            <a:pPr lvl="1"/>
            <a:r>
              <a:rPr lang="en-US" sz="2000" dirty="0" smtClean="0"/>
              <a:t>Remote exploit programs</a:t>
            </a:r>
          </a:p>
          <a:p>
            <a:pPr lvl="1"/>
            <a:r>
              <a:rPr lang="en-US" sz="2000" dirty="0" smtClean="0"/>
              <a:t>System log cleaners</a:t>
            </a:r>
          </a:p>
          <a:p>
            <a:pPr lvl="1"/>
            <a:endParaRPr lang="en-US" dirty="0" smtClean="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79</a:t>
            </a:fld>
            <a:endParaRPr lang="en-US" altLang="en-US"/>
          </a:p>
        </p:txBody>
      </p:sp>
    </p:spTree>
    <p:extLst>
      <p:ext uri="{BB962C8B-B14F-4D97-AF65-F5344CB8AC3E}">
        <p14:creationId xmlns:p14="http://schemas.microsoft.com/office/powerpoint/2010/main" val="245736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a:xfrm>
            <a:off x="685800" y="1371600"/>
            <a:ext cx="8229600" cy="4953000"/>
          </a:xfrm>
        </p:spPr>
        <p:txBody>
          <a:bodyPr/>
          <a:lstStyle/>
          <a:p>
            <a:pPr marL="533400" indent="-533400" eaLnBrk="1" hangingPunct="1">
              <a:lnSpc>
                <a:spcPct val="100000"/>
              </a:lnSpc>
            </a:pPr>
            <a:r>
              <a:rPr lang="en-US" altLang="en-US" sz="2800" dirty="0" smtClean="0">
                <a:ea typeface="SimSun" panose="02010600030101010101" pitchFamily="2" charset="-122"/>
              </a:rPr>
              <a:t>When a user executes an infected program (</a:t>
            </a:r>
            <a:r>
              <a:rPr lang="en-US" altLang="en-US" sz="2800" dirty="0" smtClean="0">
                <a:solidFill>
                  <a:srgbClr val="7030A0"/>
                </a:solidFill>
                <a:ea typeface="SimSun" panose="02010600030101010101" pitchFamily="2" charset="-122"/>
              </a:rPr>
              <a:t>an executable file or boot sector</a:t>
            </a:r>
            <a:r>
              <a:rPr lang="en-US" altLang="en-US" sz="2800" dirty="0" smtClean="0">
                <a:ea typeface="SimSun" panose="02010600030101010101" pitchFamily="2" charset="-122"/>
              </a:rPr>
              <a:t>), the replicator code typically executes first and then control returns to the original program, which then executes normally. </a:t>
            </a:r>
          </a:p>
          <a:p>
            <a:pPr marL="533400" indent="-533400" algn="just" eaLnBrk="1" hangingPunct="1">
              <a:lnSpc>
                <a:spcPct val="100000"/>
              </a:lnSpc>
            </a:pPr>
            <a:r>
              <a:rPr lang="en-US" altLang="en-US" sz="2800" dirty="0" smtClean="0">
                <a:ea typeface="SimSun" panose="02010600030101010101" pitchFamily="2" charset="-122"/>
              </a:rPr>
              <a:t>Different types of viruses:</a:t>
            </a:r>
          </a:p>
          <a:p>
            <a:pPr marL="1023938" lvl="1" indent="-457200" algn="just" eaLnBrk="1" hangingPunct="1">
              <a:lnSpc>
                <a:spcPct val="100000"/>
              </a:lnSpc>
            </a:pPr>
            <a:r>
              <a:rPr lang="en-US" altLang="en-US" sz="2400" dirty="0" smtClean="0">
                <a:solidFill>
                  <a:srgbClr val="7030A0"/>
                </a:solidFill>
                <a:ea typeface="SimSun" panose="02010600030101010101" pitchFamily="2" charset="-122"/>
              </a:rPr>
              <a:t>Polymorphic</a:t>
            </a:r>
            <a:r>
              <a:rPr lang="en-US" altLang="en-US" sz="2400" dirty="0" smtClean="0">
                <a:ea typeface="SimSun" panose="02010600030101010101" pitchFamily="2" charset="-122"/>
              </a:rPr>
              <a:t> viruses: Viruses that modify themselves prior to attaching themselves to another program. </a:t>
            </a:r>
          </a:p>
          <a:p>
            <a:pPr marL="1023938" lvl="1" indent="-457200" algn="just" eaLnBrk="1" hangingPunct="1">
              <a:lnSpc>
                <a:spcPct val="100000"/>
              </a:lnSpc>
            </a:pPr>
            <a:r>
              <a:rPr lang="en-US" altLang="en-US" sz="2400" dirty="0" smtClean="0">
                <a:solidFill>
                  <a:srgbClr val="7030A0"/>
                </a:solidFill>
                <a:ea typeface="SimSun" panose="02010600030101010101" pitchFamily="2" charset="-122"/>
              </a:rPr>
              <a:t>Macro Viruses</a:t>
            </a:r>
            <a:r>
              <a:rPr lang="en-US" altLang="en-US" sz="2400" dirty="0" smtClean="0">
                <a:ea typeface="SimSun" panose="02010600030101010101" pitchFamily="2" charset="-122"/>
              </a:rPr>
              <a:t>: These viruses use an application macro language (e.g., VB or VBScript) to create programs that infect documents and template.</a:t>
            </a:r>
          </a:p>
        </p:txBody>
      </p:sp>
      <p:sp>
        <p:nvSpPr>
          <p:cNvPr id="143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93927AF-2578-4468-A2F9-83FF3D2F8408}" type="slidenum">
              <a:rPr lang="zh-CN" altLang="en-US" sz="1400"/>
              <a:pPr eaLnBrk="1" hangingPunct="1"/>
              <a:t>8</a:t>
            </a:fld>
            <a:endParaRPr lang="en-US" altLang="zh-CN" sz="1400"/>
          </a:p>
        </p:txBody>
      </p:sp>
      <p:sp>
        <p:nvSpPr>
          <p:cNvPr id="14340"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Viruses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Process </a:t>
            </a:r>
          </a:p>
        </p:txBody>
      </p:sp>
    </p:spTree>
    <p:extLst>
      <p:ext uri="{BB962C8B-B14F-4D97-AF65-F5344CB8AC3E}">
        <p14:creationId xmlns:p14="http://schemas.microsoft.com/office/powerpoint/2010/main" val="23082976"/>
      </p:ext>
    </p:extLst>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a:spLocks noGrp="1"/>
          </p:cNvSpPr>
          <p:nvPr>
            <p:ph type="title"/>
          </p:nvPr>
        </p:nvSpPr>
        <p:spPr>
          <a:xfrm>
            <a:off x="2362200" y="609600"/>
            <a:ext cx="6324600" cy="533400"/>
          </a:xfrm>
        </p:spPr>
        <p:txBody>
          <a:bodyPr>
            <a:normAutofit fontScale="90000"/>
          </a:bodyPr>
          <a:lstStyle/>
          <a:p>
            <a:pPr eaLnBrk="1" hangingPunct="1"/>
            <a:r>
              <a:rPr lang="en-US" smtClean="0"/>
              <a:t>DoS Detection Techniques</a:t>
            </a:r>
          </a:p>
        </p:txBody>
      </p:sp>
      <p:sp>
        <p:nvSpPr>
          <p:cNvPr id="41987" name="Content Placeholder 2"/>
          <p:cNvSpPr>
            <a:spLocks noGrp="1"/>
          </p:cNvSpPr>
          <p:nvPr>
            <p:ph idx="1"/>
          </p:nvPr>
        </p:nvSpPr>
        <p:spPr/>
        <p:txBody>
          <a:bodyPr>
            <a:normAutofit/>
          </a:bodyPr>
          <a:lstStyle/>
          <a:p>
            <a:pPr eaLnBrk="1" hangingPunct="1">
              <a:buFont typeface="Wingdings" panose="05000000000000000000" pitchFamily="2" charset="2"/>
              <a:buChar char="v"/>
            </a:pPr>
            <a:r>
              <a:rPr lang="en-US" sz="2400" dirty="0" smtClean="0"/>
              <a:t>Goal: To </a:t>
            </a:r>
            <a:r>
              <a:rPr lang="en-US" sz="2400" b="1" dirty="0" smtClean="0"/>
              <a:t>detect</a:t>
            </a:r>
            <a:r>
              <a:rPr lang="en-US" sz="2400" dirty="0" smtClean="0"/>
              <a:t> and </a:t>
            </a:r>
            <a:r>
              <a:rPr lang="en-US" sz="2400" b="1" dirty="0" smtClean="0"/>
              <a:t>distinguish </a:t>
            </a:r>
            <a:r>
              <a:rPr lang="en-US" sz="2400" dirty="0" smtClean="0"/>
              <a:t>malicious packet traffic from legitimate packet traffic</a:t>
            </a:r>
          </a:p>
          <a:p>
            <a:pPr eaLnBrk="1" hangingPunct="1">
              <a:buFont typeface="Wingdings" panose="05000000000000000000" pitchFamily="2" charset="2"/>
              <a:buChar char="v"/>
            </a:pPr>
            <a:r>
              <a:rPr lang="en-US" sz="2400" b="1" dirty="0" smtClean="0"/>
              <a:t>Flash crowds</a:t>
            </a:r>
            <a:r>
              <a:rPr lang="en-US" sz="2400" dirty="0" smtClean="0"/>
              <a:t>: High traffic volumes may also be accidental </a:t>
            </a:r>
          </a:p>
          <a:p>
            <a:pPr eaLnBrk="1" hangingPunct="1">
              <a:buFont typeface="Wingdings" panose="05000000000000000000" pitchFamily="2" charset="2"/>
              <a:buChar char="v"/>
            </a:pPr>
            <a:r>
              <a:rPr lang="en-US" sz="2000" b="1" dirty="0" smtClean="0"/>
              <a:t>Highly publicized websites</a:t>
            </a:r>
            <a:r>
              <a:rPr lang="en-US" sz="2000" dirty="0" smtClean="0"/>
              <a:t>: (unpredictable) news aggregation site </a:t>
            </a:r>
          </a:p>
          <a:p>
            <a:pPr lvl="1" eaLnBrk="1" hangingPunct="1"/>
            <a:r>
              <a:rPr lang="en-US" sz="2000" b="1" dirty="0" smtClean="0"/>
              <a:t>Much-awaited events</a:t>
            </a:r>
            <a:r>
              <a:rPr lang="en-US" sz="2000" dirty="0" smtClean="0"/>
              <a:t>: (Predictable) Olympics, SLC result etc.</a:t>
            </a:r>
          </a:p>
          <a:p>
            <a:pPr eaLnBrk="1" hangingPunct="1">
              <a:buFont typeface="Wingdings" panose="05000000000000000000" pitchFamily="2" charset="2"/>
              <a:buChar char="v"/>
            </a:pPr>
            <a:r>
              <a:rPr lang="en-US" sz="2400" dirty="0" smtClean="0"/>
              <a:t>There is no innate(essential) Internet mechanism for performing malicious traffic discrimination</a:t>
            </a:r>
          </a:p>
          <a:p>
            <a:pPr eaLnBrk="1" hangingPunct="1">
              <a:buFont typeface="Wingdings" panose="05000000000000000000" pitchFamily="2" charset="2"/>
              <a:buChar char="v"/>
            </a:pPr>
            <a:r>
              <a:rPr lang="en-US" sz="2400" dirty="0" smtClean="0"/>
              <a:t>Once detected, vulnerability attacks are easy to be addressed</a:t>
            </a:r>
          </a:p>
          <a:p>
            <a:pPr eaLnBrk="1" hangingPunct="1">
              <a:buFont typeface="Wingdings" panose="05000000000000000000" pitchFamily="2" charset="2"/>
              <a:buChar char="v"/>
            </a:pPr>
            <a:r>
              <a:rPr lang="en-US" sz="2400" dirty="0" smtClean="0"/>
              <a:t>If vulnerability attacks volume is so high that it manifests as flooding attack, very difficult to handle</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80</a:t>
            </a:fld>
            <a:endParaRPr lang="en-US" altLang="en-US"/>
          </a:p>
        </p:txBody>
      </p:sp>
    </p:spTree>
    <p:extLst>
      <p:ext uri="{BB962C8B-B14F-4D97-AF65-F5344CB8AC3E}">
        <p14:creationId xmlns:p14="http://schemas.microsoft.com/office/powerpoint/2010/main" val="221837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763000" cy="533400"/>
          </a:xfrm>
        </p:spPr>
        <p:txBody>
          <a:bodyPr>
            <a:normAutofit fontScale="90000"/>
          </a:bodyPr>
          <a:lstStyle/>
          <a:p>
            <a:pPr eaLnBrk="1" fontAlgn="auto" hangingPunct="1">
              <a:spcAft>
                <a:spcPts val="0"/>
              </a:spcAft>
              <a:defRPr/>
            </a:pPr>
            <a:r>
              <a:rPr lang="en-US" dirty="0" smtClean="0"/>
              <a:t>Vulnerability Attack Detection Techniques</a:t>
            </a:r>
            <a:endParaRPr lang="en-US" dirty="0"/>
          </a:p>
        </p:txBody>
      </p:sp>
      <p:sp>
        <p:nvSpPr>
          <p:cNvPr id="3" name="Content Placeholder 2"/>
          <p:cNvSpPr>
            <a:spLocks noGrp="1"/>
          </p:cNvSpPr>
          <p:nvPr>
            <p:ph idx="1"/>
          </p:nvPr>
        </p:nvSpPr>
        <p:spPr>
          <a:xfrm>
            <a:off x="457200" y="1219200"/>
            <a:ext cx="8458200" cy="4953000"/>
          </a:xfrm>
        </p:spPr>
        <p:txBody>
          <a:bodyPr>
            <a:normAutofit/>
          </a:bodyPr>
          <a:lstStyle/>
          <a:p>
            <a:pPr marL="274320" indent="-274320" eaLnBrk="1" fontAlgn="auto" hangingPunct="1">
              <a:spcAft>
                <a:spcPts val="0"/>
              </a:spcAft>
              <a:buClr>
                <a:schemeClr val="tx1"/>
              </a:buClr>
              <a:defRPr/>
            </a:pPr>
            <a:r>
              <a:rPr lang="en-US" dirty="0" smtClean="0"/>
              <a:t>Detection techniques can be installed locally or remotely</a:t>
            </a:r>
          </a:p>
          <a:p>
            <a:pPr lvl="1" indent="-246888" eaLnBrk="1" fontAlgn="auto" hangingPunct="1">
              <a:spcAft>
                <a:spcPts val="0"/>
              </a:spcAft>
              <a:buClr>
                <a:srgbClr val="002060"/>
              </a:buClr>
              <a:buFont typeface="Wingdings 2"/>
              <a:buChar char=""/>
              <a:defRPr/>
            </a:pPr>
            <a:r>
              <a:rPr lang="en-US" sz="2800" dirty="0" smtClean="0">
                <a:solidFill>
                  <a:srgbClr val="FF0000"/>
                </a:solidFill>
              </a:rPr>
              <a:t>Locally</a:t>
            </a:r>
            <a:r>
              <a:rPr lang="en-US" sz="2800" dirty="0" smtClean="0">
                <a:solidFill>
                  <a:srgbClr val="00003E"/>
                </a:solidFill>
              </a:rPr>
              <a:t> : detectors placed at potential victim resource or at a router or firewall within the victim’s </a:t>
            </a:r>
            <a:r>
              <a:rPr lang="en-US" sz="2800" dirty="0" err="1" smtClean="0">
                <a:solidFill>
                  <a:srgbClr val="00003E"/>
                </a:solidFill>
              </a:rPr>
              <a:t>subnetwork</a:t>
            </a:r>
            <a:endParaRPr lang="en-US" sz="2800" dirty="0" smtClean="0">
              <a:solidFill>
                <a:srgbClr val="00003E"/>
              </a:solidFill>
            </a:endParaRPr>
          </a:p>
          <a:p>
            <a:pPr lvl="1" indent="-246888" eaLnBrk="1" fontAlgn="auto" hangingPunct="1">
              <a:spcAft>
                <a:spcPts val="0"/>
              </a:spcAft>
              <a:buClr>
                <a:srgbClr val="002060"/>
              </a:buClr>
              <a:buFont typeface="Wingdings 2"/>
              <a:buChar char=""/>
              <a:defRPr/>
            </a:pPr>
            <a:r>
              <a:rPr lang="en-US" sz="2800" dirty="0" smtClean="0">
                <a:solidFill>
                  <a:srgbClr val="FF0000"/>
                </a:solidFill>
              </a:rPr>
              <a:t>Remotely</a:t>
            </a:r>
            <a:r>
              <a:rPr lang="en-US" sz="2800" dirty="0" smtClean="0">
                <a:solidFill>
                  <a:srgbClr val="00003E"/>
                </a:solidFill>
              </a:rPr>
              <a:t>: To detect propagating attacks</a:t>
            </a:r>
            <a:endParaRPr lang="en-US" sz="2800" dirty="0" smtClean="0"/>
          </a:p>
          <a:p>
            <a:pPr marL="274320" indent="-274320" eaLnBrk="1" fontAlgn="auto" hangingPunct="1">
              <a:spcAft>
                <a:spcPts val="0"/>
              </a:spcAft>
              <a:buClr>
                <a:schemeClr val="tx1"/>
              </a:buClr>
              <a:defRPr/>
            </a:pPr>
            <a:r>
              <a:rPr lang="en-US" dirty="0" smtClean="0"/>
              <a:t>Attack defined by detection methods: </a:t>
            </a:r>
          </a:p>
          <a:p>
            <a:pPr marL="674370" lvl="1" indent="-274320" eaLnBrk="1" fontAlgn="auto" hangingPunct="1">
              <a:spcAft>
                <a:spcPts val="0"/>
              </a:spcAft>
              <a:buClr>
                <a:schemeClr val="tx1"/>
              </a:buClr>
              <a:defRPr/>
            </a:pPr>
            <a:r>
              <a:rPr lang="en-US" sz="2800" dirty="0" smtClean="0"/>
              <a:t>an abnormal and noticeable deviation of </a:t>
            </a:r>
            <a:r>
              <a:rPr lang="en-US" sz="2800" b="1" dirty="0" smtClean="0"/>
              <a:t>some statistic</a:t>
            </a:r>
            <a:r>
              <a:rPr lang="en-US" sz="2800" dirty="0" smtClean="0"/>
              <a:t> of the monitored network traffic workload</a:t>
            </a:r>
          </a:p>
          <a:p>
            <a:pPr marL="674370" lvl="1" indent="-274320" eaLnBrk="1" fontAlgn="auto" hangingPunct="1">
              <a:spcAft>
                <a:spcPts val="0"/>
              </a:spcAft>
              <a:buClr>
                <a:schemeClr val="tx1"/>
              </a:buClr>
              <a:defRPr/>
            </a:pPr>
            <a:r>
              <a:rPr lang="en-US" sz="2800" dirty="0" smtClean="0"/>
              <a:t>Proper choice of statistic is </a:t>
            </a:r>
            <a:r>
              <a:rPr lang="en-US" sz="2800" dirty="0" err="1" smtClean="0"/>
              <a:t>crutial</a:t>
            </a:r>
            <a:r>
              <a:rPr lang="en-US" sz="2800" dirty="0" smtClean="0"/>
              <a:t> </a:t>
            </a:r>
          </a:p>
          <a:p>
            <a:pPr marL="274320" indent="-274320" eaLnBrk="1" fontAlgn="auto" hangingPunct="1">
              <a:spcAft>
                <a:spcPts val="0"/>
              </a:spcAft>
              <a:buClr>
                <a:schemeClr val="tx1"/>
              </a:buClr>
              <a:defRPr/>
            </a:pPr>
            <a:r>
              <a:rPr lang="en-US" dirty="0" smtClean="0"/>
              <a:t>Also can use statistical detection methods e.g. activity profiling</a:t>
            </a:r>
          </a:p>
          <a:p>
            <a:pPr marL="274320" indent="-274320" eaLnBrk="1" fontAlgn="auto" hangingPunct="1">
              <a:spcAft>
                <a:spcPts val="0"/>
              </a:spcAft>
              <a:buClr>
                <a:schemeClr val="accent3"/>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BBCA653C-EFA0-4565-9868-DB2D7FAEE352}" type="slidenum">
              <a:rPr lang="en-US" altLang="en-US" smtClean="0"/>
              <a:pPr>
                <a:defRPr/>
              </a:pPr>
              <a:t>81</a:t>
            </a:fld>
            <a:endParaRPr lang="en-US" altLang="en-US"/>
          </a:p>
        </p:txBody>
      </p:sp>
    </p:spTree>
    <p:extLst>
      <p:ext uri="{BB962C8B-B14F-4D97-AF65-F5344CB8AC3E}">
        <p14:creationId xmlns:p14="http://schemas.microsoft.com/office/powerpoint/2010/main" val="353661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a:xfrm>
            <a:off x="822959" y="609600"/>
            <a:ext cx="7863841" cy="609600"/>
          </a:xfrm>
        </p:spPr>
        <p:txBody>
          <a:bodyPr>
            <a:normAutofit fontScale="90000"/>
          </a:bodyPr>
          <a:lstStyle/>
          <a:p>
            <a:pPr eaLnBrk="1" hangingPunct="1"/>
            <a:r>
              <a:rPr lang="en-US" dirty="0" smtClean="0"/>
              <a:t>Defenses against </a:t>
            </a:r>
            <a:r>
              <a:rPr lang="en-US" dirty="0" err="1" smtClean="0"/>
              <a:t>DoS</a:t>
            </a:r>
            <a:r>
              <a:rPr lang="en-US" dirty="0" smtClean="0"/>
              <a:t> attacks</a:t>
            </a:r>
          </a:p>
        </p:txBody>
      </p:sp>
      <p:sp>
        <p:nvSpPr>
          <p:cNvPr id="44035" name="Content Placeholder 2"/>
          <p:cNvSpPr>
            <a:spLocks noGrp="1"/>
          </p:cNvSpPr>
          <p:nvPr>
            <p:ph idx="1"/>
          </p:nvPr>
        </p:nvSpPr>
        <p:spPr>
          <a:xfrm>
            <a:off x="822959" y="1447800"/>
            <a:ext cx="7586029" cy="4800600"/>
          </a:xfrm>
        </p:spPr>
        <p:txBody>
          <a:bodyPr>
            <a:normAutofit/>
          </a:bodyPr>
          <a:lstStyle/>
          <a:p>
            <a:pPr eaLnBrk="1" hangingPunct="1">
              <a:buFont typeface="Wingdings" panose="05000000000000000000" pitchFamily="2" charset="2"/>
              <a:buChar char="v"/>
            </a:pPr>
            <a:r>
              <a:rPr lang="en-US" sz="3200" dirty="0" err="1" smtClean="0"/>
              <a:t>DoS</a:t>
            </a:r>
            <a:r>
              <a:rPr lang="en-US" sz="3200" dirty="0" smtClean="0"/>
              <a:t> attacks cannot be prevented entirely</a:t>
            </a:r>
          </a:p>
          <a:p>
            <a:pPr eaLnBrk="1" hangingPunct="1">
              <a:buFont typeface="Wingdings" panose="05000000000000000000" pitchFamily="2" charset="2"/>
              <a:buChar char="v"/>
            </a:pPr>
            <a:r>
              <a:rPr lang="en-US" sz="3200" dirty="0" smtClean="0"/>
              <a:t>Impractical to prevent the flash crowds without compromising network performance</a:t>
            </a:r>
          </a:p>
          <a:p>
            <a:pPr eaLnBrk="1" hangingPunct="1">
              <a:buFont typeface="Wingdings" panose="05000000000000000000" pitchFamily="2" charset="2"/>
              <a:buChar char="v"/>
            </a:pPr>
            <a:r>
              <a:rPr lang="en-US" sz="3200" dirty="0" smtClean="0"/>
              <a:t>Three lines of defense against (D)</a:t>
            </a:r>
            <a:r>
              <a:rPr lang="en-US" sz="3200" dirty="0" err="1" smtClean="0"/>
              <a:t>DoS</a:t>
            </a:r>
            <a:r>
              <a:rPr lang="en-US" sz="3200" dirty="0" smtClean="0"/>
              <a:t> attacks </a:t>
            </a:r>
          </a:p>
          <a:p>
            <a:pPr lvl="1" eaLnBrk="1" hangingPunct="1"/>
            <a:r>
              <a:rPr lang="en-US" sz="2800" dirty="0" smtClean="0"/>
              <a:t>Attack prevention and preemption</a:t>
            </a:r>
          </a:p>
          <a:p>
            <a:pPr lvl="1" eaLnBrk="1" hangingPunct="1"/>
            <a:r>
              <a:rPr lang="en-US" sz="2800" dirty="0" smtClean="0"/>
              <a:t>Attack detection and filtering</a:t>
            </a:r>
          </a:p>
          <a:p>
            <a:pPr lvl="1" eaLnBrk="1" hangingPunct="1"/>
            <a:r>
              <a:rPr lang="en-US" sz="2800" dirty="0" smtClean="0"/>
              <a:t>Attack source </a:t>
            </a:r>
            <a:r>
              <a:rPr lang="en-US" sz="2800" dirty="0" err="1" smtClean="0"/>
              <a:t>traceback</a:t>
            </a:r>
            <a:r>
              <a:rPr lang="en-US" sz="2800" dirty="0" smtClean="0"/>
              <a:t> and identification</a:t>
            </a:r>
          </a:p>
          <a:p>
            <a:pPr lvl="1" eaLnBrk="1" hangingPunct="1"/>
            <a:endParaRPr lang="en-US" sz="2800" dirty="0" smtClean="0"/>
          </a:p>
        </p:txBody>
      </p:sp>
      <p:sp>
        <p:nvSpPr>
          <p:cNvPr id="44036" name="Slide Number Placeholder 3"/>
          <p:cNvSpPr>
            <a:spLocks noGrp="1"/>
          </p:cNvSpPr>
          <p:nvPr>
            <p:ph type="sldNum" sz="quarter" idx="12"/>
          </p:nvPr>
        </p:nvSpPr>
        <p:spPr>
          <a:noFill/>
        </p:spPr>
        <p:txBody>
          <a:bodyPr/>
          <a:lstStyle/>
          <a:p>
            <a:fld id="{463EB168-E8DA-4782-A83C-0AF598196615}" type="slidenum">
              <a:rPr lang="en-US" smtClean="0">
                <a:latin typeface="Arial" pitchFamily="34" charset="0"/>
                <a:cs typeface="Arial" pitchFamily="34" charset="0"/>
              </a:rPr>
              <a:pPr/>
              <a:t>82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97889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22959" y="609600"/>
            <a:ext cx="7863841" cy="609600"/>
          </a:xfrm>
        </p:spPr>
        <p:txBody>
          <a:bodyPr>
            <a:normAutofit fontScale="90000"/>
          </a:bodyPr>
          <a:lstStyle/>
          <a:p>
            <a:pPr eaLnBrk="1" hangingPunct="1"/>
            <a:r>
              <a:rPr lang="en-US" dirty="0" smtClean="0"/>
              <a:t>Defenses against </a:t>
            </a:r>
            <a:r>
              <a:rPr lang="en-US" dirty="0" err="1" smtClean="0"/>
              <a:t>DoS</a:t>
            </a:r>
            <a:r>
              <a:rPr lang="en-US" dirty="0" smtClean="0"/>
              <a:t> attacks -II</a:t>
            </a:r>
          </a:p>
        </p:txBody>
      </p:sp>
      <p:sp>
        <p:nvSpPr>
          <p:cNvPr id="45059" name="Content Placeholder 2"/>
          <p:cNvSpPr>
            <a:spLocks noGrp="1"/>
          </p:cNvSpPr>
          <p:nvPr>
            <p:ph idx="1"/>
          </p:nvPr>
        </p:nvSpPr>
        <p:spPr/>
        <p:txBody>
          <a:bodyPr/>
          <a:lstStyle/>
          <a:p>
            <a:pPr eaLnBrk="1" hangingPunct="1">
              <a:buFont typeface="Wingdings" panose="05000000000000000000" pitchFamily="2" charset="2"/>
              <a:buChar char="v"/>
            </a:pPr>
            <a:r>
              <a:rPr lang="en-US" sz="2800" dirty="0" smtClean="0"/>
              <a:t>Block IP broadcasts</a:t>
            </a:r>
          </a:p>
          <a:p>
            <a:pPr eaLnBrk="1" hangingPunct="1">
              <a:buFont typeface="Wingdings" panose="05000000000000000000" pitchFamily="2" charset="2"/>
              <a:buChar char="v"/>
            </a:pPr>
            <a:r>
              <a:rPr lang="en-US" sz="2800" dirty="0" smtClean="0">
                <a:solidFill>
                  <a:srgbClr val="7030A0"/>
                </a:solidFill>
              </a:rPr>
              <a:t>Block suspicious services &amp; combinations</a:t>
            </a:r>
          </a:p>
          <a:p>
            <a:pPr eaLnBrk="1" hangingPunct="1">
              <a:buFont typeface="Wingdings" panose="05000000000000000000" pitchFamily="2" charset="2"/>
              <a:buChar char="v"/>
            </a:pPr>
            <a:r>
              <a:rPr lang="en-US" sz="2800" dirty="0" smtClean="0"/>
              <a:t>Manage application attacks with “puzzles” to distinguish legitimate human requests</a:t>
            </a:r>
          </a:p>
          <a:p>
            <a:pPr eaLnBrk="1" hangingPunct="1">
              <a:buFont typeface="Wingdings" panose="05000000000000000000" pitchFamily="2" charset="2"/>
              <a:buChar char="v"/>
            </a:pPr>
            <a:r>
              <a:rPr lang="en-US" sz="2800" dirty="0" smtClean="0">
                <a:solidFill>
                  <a:srgbClr val="7030A0"/>
                </a:solidFill>
              </a:rPr>
              <a:t>Good general system security practices</a:t>
            </a:r>
          </a:p>
          <a:p>
            <a:pPr eaLnBrk="1" hangingPunct="1">
              <a:buFont typeface="Wingdings" panose="05000000000000000000" pitchFamily="2" charset="2"/>
              <a:buChar char="v"/>
            </a:pPr>
            <a:r>
              <a:rPr lang="en-US" sz="2800" dirty="0" smtClean="0"/>
              <a:t>Use mirrored and replicated servers when high performance and reliability required </a:t>
            </a:r>
          </a:p>
        </p:txBody>
      </p:sp>
      <p:sp>
        <p:nvSpPr>
          <p:cNvPr id="45060" name="Slide Number Placeholder 3"/>
          <p:cNvSpPr>
            <a:spLocks noGrp="1"/>
          </p:cNvSpPr>
          <p:nvPr>
            <p:ph type="sldNum" sz="quarter" idx="12"/>
          </p:nvPr>
        </p:nvSpPr>
        <p:spPr>
          <a:noFill/>
        </p:spPr>
        <p:txBody>
          <a:bodyPr/>
          <a:lstStyle/>
          <a:p>
            <a:fld id="{F0A57F70-FF64-4A04-91A1-B061896F4139}" type="slidenum">
              <a:rPr lang="en-US" smtClean="0">
                <a:latin typeface="Arial" pitchFamily="34" charset="0"/>
                <a:cs typeface="Arial" pitchFamily="34" charset="0"/>
              </a:rPr>
              <a:pPr/>
              <a:t>83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04368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362200" y="609600"/>
            <a:ext cx="6324600" cy="533400"/>
          </a:xfrm>
        </p:spPr>
        <p:txBody>
          <a:bodyPr>
            <a:normAutofit fontScale="90000"/>
          </a:bodyPr>
          <a:lstStyle/>
          <a:p>
            <a:pPr eaLnBrk="1" hangingPunct="1"/>
            <a:r>
              <a:rPr lang="en-US" smtClean="0"/>
              <a:t>Responding to attacks</a:t>
            </a:r>
          </a:p>
        </p:txBody>
      </p:sp>
      <p:sp>
        <p:nvSpPr>
          <p:cNvPr id="47107" name="Content Placeholder 2"/>
          <p:cNvSpPr>
            <a:spLocks noGrp="1"/>
          </p:cNvSpPr>
          <p:nvPr>
            <p:ph idx="1"/>
          </p:nvPr>
        </p:nvSpPr>
        <p:spPr/>
        <p:txBody>
          <a:bodyPr/>
          <a:lstStyle/>
          <a:p>
            <a:pPr eaLnBrk="1" hangingPunct="1"/>
            <a:r>
              <a:rPr lang="en-US" sz="2800" smtClean="0"/>
              <a:t>Need good incident response plan</a:t>
            </a:r>
          </a:p>
          <a:p>
            <a:pPr lvl="1" eaLnBrk="1" hangingPunct="1"/>
            <a:r>
              <a:rPr lang="en-US" sz="2400" smtClean="0"/>
              <a:t>With contacts for ISP</a:t>
            </a:r>
          </a:p>
          <a:p>
            <a:pPr lvl="1" eaLnBrk="1" hangingPunct="1"/>
            <a:r>
              <a:rPr lang="en-US" sz="2400" smtClean="0"/>
              <a:t>Needed to impose traffic filtering upstream</a:t>
            </a:r>
          </a:p>
          <a:p>
            <a:pPr lvl="1" eaLnBrk="1" hangingPunct="1"/>
            <a:r>
              <a:rPr lang="en-US" sz="2400" smtClean="0"/>
              <a:t>Details of response process</a:t>
            </a:r>
          </a:p>
          <a:p>
            <a:pPr eaLnBrk="1" hangingPunct="1"/>
            <a:r>
              <a:rPr lang="en-US" sz="2800" smtClean="0"/>
              <a:t>Have standard antispoofing, rate limiting, directed broadcast limiting filters </a:t>
            </a:r>
          </a:p>
          <a:p>
            <a:pPr eaLnBrk="1" hangingPunct="1"/>
            <a:r>
              <a:rPr lang="en-US" sz="2800" smtClean="0"/>
              <a:t>Ideally have network monitors and IDS</a:t>
            </a:r>
          </a:p>
          <a:p>
            <a:pPr lvl="1" eaLnBrk="1" hangingPunct="1"/>
            <a:r>
              <a:rPr lang="en-US" sz="2400" smtClean="0"/>
              <a:t>To detect and notify abnormal traffic patterns </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84</a:t>
            </a:fld>
            <a:endParaRPr lang="en-US" altLang="en-US"/>
          </a:p>
        </p:txBody>
      </p:sp>
    </p:spTree>
    <p:extLst>
      <p:ext uri="{BB962C8B-B14F-4D97-AF65-F5344CB8AC3E}">
        <p14:creationId xmlns:p14="http://schemas.microsoft.com/office/powerpoint/2010/main" val="324261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0" y="609600"/>
            <a:ext cx="6400800" cy="533400"/>
          </a:xfrm>
        </p:spPr>
        <p:txBody>
          <a:bodyPr>
            <a:normAutofit fontScale="90000"/>
          </a:bodyPr>
          <a:lstStyle/>
          <a:p>
            <a:pPr eaLnBrk="1" hangingPunct="1"/>
            <a:r>
              <a:rPr lang="en-US" smtClean="0"/>
              <a:t>Responding to attacks - II</a:t>
            </a:r>
            <a:r>
              <a:rPr lang="en-US" sz="1800" smtClean="0"/>
              <a:t>.</a:t>
            </a:r>
            <a:endParaRPr lang="en-US" smtClean="0"/>
          </a:p>
        </p:txBody>
      </p:sp>
      <p:sp>
        <p:nvSpPr>
          <p:cNvPr id="48131" name="Content Placeholder 2"/>
          <p:cNvSpPr>
            <a:spLocks noGrp="1"/>
          </p:cNvSpPr>
          <p:nvPr>
            <p:ph idx="1"/>
          </p:nvPr>
        </p:nvSpPr>
        <p:spPr/>
        <p:txBody>
          <a:bodyPr>
            <a:normAutofit/>
          </a:bodyPr>
          <a:lstStyle/>
          <a:p>
            <a:pPr eaLnBrk="1" hangingPunct="1"/>
            <a:r>
              <a:rPr lang="en-US" sz="2800" dirty="0" smtClean="0"/>
              <a:t>Identify the type of attack</a:t>
            </a:r>
          </a:p>
          <a:p>
            <a:pPr lvl="1" eaLnBrk="1" hangingPunct="1"/>
            <a:r>
              <a:rPr lang="en-US" sz="2400" dirty="0" smtClean="0"/>
              <a:t>Capture and analyze packets</a:t>
            </a:r>
          </a:p>
          <a:p>
            <a:pPr lvl="1" eaLnBrk="1" hangingPunct="1"/>
            <a:r>
              <a:rPr lang="en-US" sz="2400" dirty="0" smtClean="0"/>
              <a:t>Design filters to block attack traffic upstream</a:t>
            </a:r>
          </a:p>
          <a:p>
            <a:pPr lvl="1" eaLnBrk="1" hangingPunct="1"/>
            <a:r>
              <a:rPr lang="en-US" sz="2400" dirty="0" smtClean="0"/>
              <a:t>Identify and correct system application bugs</a:t>
            </a:r>
          </a:p>
          <a:p>
            <a:pPr eaLnBrk="1" hangingPunct="1"/>
            <a:r>
              <a:rPr lang="en-US" sz="2800" dirty="0" smtClean="0"/>
              <a:t>Have ISP trace packet flow back to source</a:t>
            </a:r>
          </a:p>
          <a:p>
            <a:pPr lvl="1" eaLnBrk="1" hangingPunct="1"/>
            <a:r>
              <a:rPr lang="en-US" sz="2400" dirty="0" smtClean="0"/>
              <a:t>May be difficult and time consuming</a:t>
            </a:r>
          </a:p>
          <a:p>
            <a:pPr lvl="1" eaLnBrk="1" hangingPunct="1"/>
            <a:r>
              <a:rPr lang="en-US" sz="2400" dirty="0" smtClean="0"/>
              <a:t>Necessary if legal action desired</a:t>
            </a:r>
          </a:p>
          <a:p>
            <a:pPr eaLnBrk="1" hangingPunct="1"/>
            <a:r>
              <a:rPr lang="en-US" sz="2800" dirty="0" smtClean="0"/>
              <a:t>Implement contingency plan</a:t>
            </a:r>
          </a:p>
          <a:p>
            <a:pPr eaLnBrk="1" hangingPunct="1"/>
            <a:r>
              <a:rPr lang="en-US" sz="2800" dirty="0" smtClean="0"/>
              <a:t>Update incident response plan </a:t>
            </a:r>
          </a:p>
          <a:p>
            <a:pPr eaLnBrk="1" hangingPunct="1"/>
            <a:endParaRPr lang="en-US" dirty="0" smtClean="0"/>
          </a:p>
        </p:txBody>
      </p:sp>
      <p:sp>
        <p:nvSpPr>
          <p:cNvPr id="2" name="Flowchart: Alternate Process 1"/>
          <p:cNvSpPr/>
          <p:nvPr/>
        </p:nvSpPr>
        <p:spPr>
          <a:xfrm>
            <a:off x="6400800" y="4267200"/>
            <a:ext cx="2438400" cy="15240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Homework: Install NMAP and play on it</a:t>
            </a:r>
            <a:endParaRPr lang="en-US" sz="2400" dirty="0"/>
          </a:p>
        </p:txBody>
      </p:sp>
      <p:sp>
        <p:nvSpPr>
          <p:cNvPr id="3" name="Slide Number Placeholder 2"/>
          <p:cNvSpPr>
            <a:spLocks noGrp="1"/>
          </p:cNvSpPr>
          <p:nvPr>
            <p:ph type="sldNum" sz="quarter" idx="12"/>
          </p:nvPr>
        </p:nvSpPr>
        <p:spPr/>
        <p:txBody>
          <a:bodyPr/>
          <a:lstStyle/>
          <a:p>
            <a:pPr>
              <a:defRPr/>
            </a:pPr>
            <a:fld id="{BBCA653C-EFA0-4565-9868-DB2D7FAEE352}" type="slidenum">
              <a:rPr lang="en-US" altLang="en-US" smtClean="0"/>
              <a:pPr>
                <a:defRPr/>
              </a:pPr>
              <a:t>85</a:t>
            </a:fld>
            <a:endParaRPr lang="en-US" altLang="en-US"/>
          </a:p>
        </p:txBody>
      </p:sp>
    </p:spTree>
    <p:extLst>
      <p:ext uri="{BB962C8B-B14F-4D97-AF65-F5344CB8AC3E}">
        <p14:creationId xmlns:p14="http://schemas.microsoft.com/office/powerpoint/2010/main" val="349799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762000" y="1524000"/>
            <a:ext cx="7772400" cy="1362075"/>
          </a:xfrm>
        </p:spPr>
        <p:txBody>
          <a:bodyPr>
            <a:normAutofit fontScale="90000"/>
          </a:bodyPr>
          <a:lstStyle/>
          <a:p>
            <a:pPr algn="ctr"/>
            <a:r>
              <a:rPr lang="en-US" cap="none" dirty="0" smtClean="0">
                <a:solidFill>
                  <a:schemeClr val="tx1"/>
                </a:solidFill>
              </a:rPr>
              <a:t>Application Attacks</a:t>
            </a:r>
          </a:p>
        </p:txBody>
      </p:sp>
      <p:sp>
        <p:nvSpPr>
          <p:cNvPr id="2" name="Slide Number Placeholder 1"/>
          <p:cNvSpPr>
            <a:spLocks noGrp="1"/>
          </p:cNvSpPr>
          <p:nvPr>
            <p:ph type="sldNum" sz="quarter" idx="12"/>
          </p:nvPr>
        </p:nvSpPr>
        <p:spPr/>
        <p:txBody>
          <a:bodyPr/>
          <a:lstStyle/>
          <a:p>
            <a:pPr>
              <a:defRPr/>
            </a:pPr>
            <a:fld id="{16499DC4-4315-4975-AC1F-9EDCBB438E93}" type="slidenum">
              <a:rPr lang="en-US" altLang="en-US" smtClean="0"/>
              <a:pPr>
                <a:defRPr/>
              </a:pPr>
              <a:t>86</a:t>
            </a:fld>
            <a:endParaRPr lang="en-US" altLang="en-US"/>
          </a:p>
        </p:txBody>
      </p:sp>
    </p:spTree>
    <p:extLst>
      <p:ext uri="{BB962C8B-B14F-4D97-AF65-F5344CB8AC3E}">
        <p14:creationId xmlns:p14="http://schemas.microsoft.com/office/powerpoint/2010/main" val="338320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15913" y="966788"/>
            <a:ext cx="8747125" cy="317500"/>
          </a:xfrm>
        </p:spPr>
        <p:txBody>
          <a:bodyPr/>
          <a:lstStyle/>
          <a:p>
            <a:r>
              <a:rPr lang="en-US" altLang="en-US" sz="1600" b="1" smtClean="0"/>
              <a:t>OWASP Top 10 Application Attacks</a:t>
            </a:r>
          </a:p>
        </p:txBody>
      </p:sp>
      <p:graphicFrame>
        <p:nvGraphicFramePr>
          <p:cNvPr id="1059897" name="Group 57"/>
          <p:cNvGraphicFramePr>
            <a:graphicFrameLocks noGrp="1"/>
          </p:cNvGraphicFramePr>
          <p:nvPr>
            <p:ph type="tbl" idx="1"/>
            <p:extLst>
              <p:ext uri="{D42A27DB-BD31-4B8C-83A1-F6EECF244321}">
                <p14:modId xmlns:p14="http://schemas.microsoft.com/office/powerpoint/2010/main" val="565308414"/>
              </p:ext>
            </p:extLst>
          </p:nvPr>
        </p:nvGraphicFramePr>
        <p:xfrm>
          <a:off x="0" y="0"/>
          <a:ext cx="9144000" cy="6980779"/>
        </p:xfrm>
        <a:graphic>
          <a:graphicData uri="http://schemas.openxmlformats.org/drawingml/2006/table">
            <a:tbl>
              <a:tblPr/>
              <a:tblGrid>
                <a:gridCol w="2515245"/>
                <a:gridCol w="2909161"/>
                <a:gridCol w="3719594"/>
              </a:tblGrid>
              <a:tr h="542534">
                <a:tc>
                  <a:txBody>
                    <a:bodyPr/>
                    <a:lstStyle/>
                    <a:p>
                      <a:pPr marL="0" marR="0" lvl="0" indent="0" algn="ctr"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altLang="en-US" sz="1800" b="1" i="0" u="none" strike="noStrike" cap="none" normalizeH="0" baseline="0" dirty="0" smtClean="0">
                          <a:ln>
                            <a:noFill/>
                          </a:ln>
                          <a:solidFill>
                            <a:schemeClr val="bg2">
                              <a:lumMod val="20000"/>
                              <a:lumOff val="80000"/>
                            </a:schemeClr>
                          </a:solidFill>
                          <a:effectLst/>
                          <a:latin typeface="Arial" pitchFamily="34" charset="0"/>
                          <a:cs typeface="Arial" pitchFamily="34" charset="0"/>
                        </a:rPr>
                        <a:t>Application Threat</a:t>
                      </a:r>
                      <a:endParaRPr kumimoji="0" lang="en-US" sz="1800" b="1" i="0" u="none" strike="noStrike" cap="none" normalizeH="0" baseline="0" dirty="0" smtClean="0">
                        <a:ln>
                          <a:noFill/>
                        </a:ln>
                        <a:solidFill>
                          <a:schemeClr val="bg2">
                            <a:lumMod val="20000"/>
                            <a:lumOff val="80000"/>
                          </a:schemeClr>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altLang="en-US" sz="1800" b="1" i="0" u="none" strike="noStrike" cap="none" normalizeH="0" baseline="0" dirty="0" smtClean="0">
                          <a:ln>
                            <a:noFill/>
                          </a:ln>
                          <a:solidFill>
                            <a:schemeClr val="bg2">
                              <a:lumMod val="20000"/>
                              <a:lumOff val="80000"/>
                            </a:schemeClr>
                          </a:solidFill>
                          <a:effectLst/>
                          <a:latin typeface="Arial" pitchFamily="34" charset="0"/>
                          <a:cs typeface="Arial" pitchFamily="34" charset="0"/>
                        </a:rPr>
                        <a:t>Negative Impact</a:t>
                      </a:r>
                      <a:endParaRPr kumimoji="0" lang="en-US" sz="1800" b="1" i="0" u="none" strike="noStrike" cap="none" normalizeH="0" baseline="0" dirty="0" smtClean="0">
                        <a:ln>
                          <a:noFill/>
                        </a:ln>
                        <a:solidFill>
                          <a:schemeClr val="bg2">
                            <a:lumMod val="20000"/>
                            <a:lumOff val="80000"/>
                          </a:schemeClr>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cs typeface="Arial" pitchFamily="34" charset="0"/>
                        </a:rPr>
                        <a:t>Example Impact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600282">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altLang="en-US" sz="1400" b="1" i="0" u="none" strike="noStrike" cap="none" normalizeH="0" baseline="0" smtClean="0">
                          <a:ln>
                            <a:noFill/>
                          </a:ln>
                          <a:solidFill>
                            <a:srgbClr val="FF3300"/>
                          </a:solidFill>
                          <a:effectLst/>
                          <a:latin typeface="Arial" pitchFamily="34" charset="0"/>
                          <a:cs typeface="Arial" pitchFamily="34" charset="0"/>
                        </a:rPr>
                        <a:t>Cross Site scripting</a:t>
                      </a:r>
                      <a:endParaRPr kumimoji="0" lang="en-US" sz="1400" b="1" i="0" u="none" strike="noStrike" cap="none" normalizeH="0" baseline="0" smtClean="0">
                        <a:ln>
                          <a:noFill/>
                        </a:ln>
                        <a:solidFill>
                          <a:srgbClr val="FF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pitchFamily="34" charset="0"/>
                          <a:cs typeface="Arial" pitchFamily="34" charset="0"/>
                        </a:rPr>
                        <a:t>Identity Theft, Sensitive Information Leakage, …</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15000"/>
                        </a:spcAft>
                        <a:buClr>
                          <a:schemeClr val="accent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Hackers can impersonate legitimate users, and control their accounts.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0282">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altLang="en-US" sz="1400" b="1" i="0" u="none" strike="noStrike" cap="none" normalizeH="0" baseline="0" smtClean="0">
                          <a:ln>
                            <a:noFill/>
                          </a:ln>
                          <a:solidFill>
                            <a:srgbClr val="FF3300"/>
                          </a:solidFill>
                          <a:effectLst/>
                          <a:latin typeface="Arial" pitchFamily="34" charset="0"/>
                          <a:cs typeface="Arial" pitchFamily="34" charset="0"/>
                        </a:rPr>
                        <a:t>Injection Flaws</a:t>
                      </a:r>
                      <a:endParaRPr kumimoji="0" lang="en-US" sz="1400" b="1" i="0" u="none" strike="noStrike" cap="none" normalizeH="0" baseline="0" smtClean="0">
                        <a:ln>
                          <a:noFill/>
                        </a:ln>
                        <a:solidFill>
                          <a:srgbClr val="FF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Attacker can manipulate queries to the DB / LDAP / Other system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Hackers can access backend database information, alter it or steal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2421">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1" i="0" u="none" strike="noStrike" cap="none" normalizeH="0" baseline="0" smtClean="0">
                          <a:ln>
                            <a:noFill/>
                          </a:ln>
                          <a:solidFill>
                            <a:srgbClr val="FF3300"/>
                          </a:solidFill>
                          <a:effectLst/>
                          <a:latin typeface="Arial" pitchFamily="34" charset="0"/>
                          <a:cs typeface="Arial" pitchFamily="34" charset="0"/>
                        </a:rPr>
                        <a:t>Malicious File Execution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pitchFamily="34" charset="0"/>
                          <a:cs typeface="Arial" pitchFamily="34" charset="0"/>
                        </a:rPr>
                        <a:t>Execute shell commands on server, up to full control</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Site modified to transfer all interactions to the hacker.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0282">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1" i="0" u="none" strike="noStrike" cap="none" normalizeH="0" baseline="0" smtClean="0">
                          <a:ln>
                            <a:noFill/>
                          </a:ln>
                          <a:solidFill>
                            <a:srgbClr val="FF3300"/>
                          </a:solidFill>
                          <a:effectLst/>
                          <a:latin typeface="Arial" pitchFamily="34" charset="0"/>
                          <a:cs typeface="Arial" pitchFamily="34" charset="0"/>
                        </a:rPr>
                        <a:t>Insecure Direct Object Reference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Attacker can access sensitive files and resources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Web application returns contents of sensitive file (instead of harmless 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47456">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1" i="0" u="none" strike="noStrike" cap="none" normalizeH="0" baseline="0" smtClean="0">
                          <a:ln>
                            <a:noFill/>
                          </a:ln>
                          <a:solidFill>
                            <a:srgbClr val="FF3300"/>
                          </a:solidFill>
                          <a:effectLst/>
                          <a:latin typeface="Arial" pitchFamily="34" charset="0"/>
                          <a:cs typeface="Arial" pitchFamily="34" charset="0"/>
                        </a:rPr>
                        <a:t>Cross-Site Request Forgery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Attacker can invoke “blind” actions on web applications, impersonating as a trusted user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Blind requests to bank account transfer money to hacker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2421">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1" i="0" u="none" strike="noStrike" cap="none" normalizeH="0" baseline="0" smtClean="0">
                          <a:ln>
                            <a:noFill/>
                          </a:ln>
                          <a:solidFill>
                            <a:srgbClr val="FF3300"/>
                          </a:solidFill>
                          <a:effectLst/>
                          <a:latin typeface="Arial" pitchFamily="34" charset="0"/>
                          <a:cs typeface="Arial" pitchFamily="34" charset="0"/>
                        </a:rPr>
                        <a:t>Information Leakage and Improper Error Handling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Attackers can gain detailed system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15000"/>
                        </a:spcAft>
                        <a:buClr>
                          <a:schemeClr val="accent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Malicious system reconnaissance may assist in developing further attacks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0580">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1" i="0" u="none" strike="noStrike" cap="none" normalizeH="0" baseline="0" smtClean="0">
                          <a:ln>
                            <a:noFill/>
                          </a:ln>
                          <a:solidFill>
                            <a:srgbClr val="FF3300"/>
                          </a:solidFill>
                          <a:effectLst/>
                          <a:latin typeface="Arial" pitchFamily="34" charset="0"/>
                          <a:cs typeface="Arial" pitchFamily="34" charset="0"/>
                        </a:rPr>
                        <a:t>Broken Authentication &amp; Session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Session tokens not guarded or invalidated properly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15000"/>
                        </a:spcAft>
                        <a:buClr>
                          <a:schemeClr val="accent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pitchFamily="34" charset="0"/>
                          <a:cs typeface="Arial" pitchFamily="34" charset="0"/>
                        </a:rPr>
                        <a:t>Hacker can “force” session token on victim; session tokens can be stolen after logout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8742">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1" i="0" u="none" strike="noStrike" cap="none" normalizeH="0" baseline="0" smtClean="0">
                          <a:ln>
                            <a:noFill/>
                          </a:ln>
                          <a:solidFill>
                            <a:srgbClr val="FF3300"/>
                          </a:solidFill>
                          <a:effectLst/>
                          <a:latin typeface="Arial" pitchFamily="34" charset="0"/>
                          <a:cs typeface="Arial" pitchFamily="34" charset="0"/>
                        </a:rPr>
                        <a:t>Insecure Cryptographic Storage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Weak encryption techniques may lead to broken encryption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15000"/>
                        </a:spcAft>
                        <a:buClr>
                          <a:schemeClr val="accent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Confidential information (SSN-social security number, Credit Cards) can be decrypted by malicious users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2421">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1" i="0" u="none" strike="noStrike" cap="none" normalizeH="0" baseline="0" smtClean="0">
                          <a:ln>
                            <a:noFill/>
                          </a:ln>
                          <a:solidFill>
                            <a:srgbClr val="FF3300"/>
                          </a:solidFill>
                          <a:effectLst/>
                          <a:latin typeface="Arial" pitchFamily="34" charset="0"/>
                          <a:cs typeface="Arial" pitchFamily="34" charset="0"/>
                        </a:rPr>
                        <a:t>Insecure Communications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Sensitive info sent unencrypted over insecure channel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Unencrypted credentials “sniffed” and used by hacker to impersonate user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0580">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1" i="0" u="none" strike="noStrike" cap="none" normalizeH="0" baseline="0" smtClean="0">
                          <a:ln>
                            <a:noFill/>
                          </a:ln>
                          <a:solidFill>
                            <a:srgbClr val="FF3300"/>
                          </a:solidFill>
                          <a:effectLst/>
                          <a:latin typeface="Arial" pitchFamily="34" charset="0"/>
                          <a:cs typeface="Arial" pitchFamily="34" charset="0"/>
                        </a:rPr>
                        <a:t>Failure to Restrict URL Access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15000"/>
                        </a:spcAft>
                        <a:buClr>
                          <a:schemeClr val="accent1"/>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Hacker can access unauthorized resources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15000"/>
                        </a:spcAft>
                        <a:buClr>
                          <a:schemeClr val="accent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Hacker can forcefully browse and access a page past the login page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1202" name="Slide Number Placeholder 3"/>
          <p:cNvSpPr>
            <a:spLocks noGrp="1"/>
          </p:cNvSpPr>
          <p:nvPr>
            <p:ph type="sldNum" sz="quarter" idx="10"/>
          </p:nvPr>
        </p:nvSpPr>
        <p:spPr>
          <a:noFill/>
        </p:spPr>
        <p:txBody>
          <a:bodyPr/>
          <a:lstStyle/>
          <a:p>
            <a:fld id="{C96D08FC-AC9C-470F-8DFE-BB913D474A76}" type="slidenum">
              <a:rPr lang="en-US" altLang="en-US" smtClean="0">
                <a:latin typeface="Arial" pitchFamily="34" charset="0"/>
                <a:cs typeface="Arial" pitchFamily="34" charset="0"/>
              </a:rPr>
              <a:pPr/>
              <a:t>87</a:t>
            </a:fld>
            <a:endParaRPr lang="en-US" altLang="en-US" smtClean="0">
              <a:latin typeface="Arial" pitchFamily="34" charset="0"/>
              <a:cs typeface="Arial" pitchFamily="34" charset="0"/>
            </a:endParaRPr>
          </a:p>
        </p:txBody>
      </p:sp>
      <p:sp>
        <p:nvSpPr>
          <p:cNvPr id="51204" name="Text Box 3"/>
          <p:cNvSpPr txBox="1">
            <a:spLocks noChangeArrowheads="1"/>
          </p:cNvSpPr>
          <p:nvPr/>
        </p:nvSpPr>
        <p:spPr bwMode="auto">
          <a:xfrm>
            <a:off x="990600" y="5715000"/>
            <a:ext cx="8305800" cy="274638"/>
          </a:xfrm>
          <a:prstGeom prst="rect">
            <a:avLst/>
          </a:prstGeom>
          <a:noFill/>
          <a:ln w="9525">
            <a:noFill/>
            <a:miter lim="800000"/>
            <a:headEnd/>
            <a:tailEnd/>
          </a:ln>
        </p:spPr>
        <p:txBody>
          <a:bodyPr>
            <a:spAutoFit/>
          </a:bodyPr>
          <a:lstStyle/>
          <a:p>
            <a:pPr>
              <a:tabLst>
                <a:tab pos="2632075" algn="l"/>
                <a:tab pos="5199063" algn="l"/>
              </a:tabLst>
            </a:pPr>
            <a:r>
              <a:rPr lang="en-US" altLang="en-US" sz="1200">
                <a:cs typeface="Times New Roman" pitchFamily="18" charset="0"/>
              </a:rPr>
              <a:t>	</a:t>
            </a:r>
          </a:p>
        </p:txBody>
      </p:sp>
    </p:spTree>
    <p:extLst>
      <p:ext uri="{BB962C8B-B14F-4D97-AF65-F5344CB8AC3E}">
        <p14:creationId xmlns:p14="http://schemas.microsoft.com/office/powerpoint/2010/main" val="331924471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4" cstate="print">
            <a:clrChange>
              <a:clrFrom>
                <a:srgbClr val="FFFFFF"/>
              </a:clrFrom>
              <a:clrTo>
                <a:srgbClr val="FFFFFF">
                  <a:alpha val="0"/>
                </a:srgbClr>
              </a:clrTo>
            </a:clrChange>
          </a:blip>
          <a:srcRect l="-4887"/>
          <a:stretch>
            <a:fillRect/>
          </a:stretch>
        </p:blipFill>
        <p:spPr bwMode="auto">
          <a:xfrm>
            <a:off x="4648200" y="2062163"/>
            <a:ext cx="3816350" cy="2813050"/>
          </a:xfrm>
          <a:prstGeom prst="rect">
            <a:avLst/>
          </a:prstGeom>
          <a:noFill/>
          <a:ln w="9525">
            <a:noFill/>
            <a:miter lim="800000"/>
            <a:headEnd/>
            <a:tailEnd/>
          </a:ln>
        </p:spPr>
      </p:pic>
      <p:sp>
        <p:nvSpPr>
          <p:cNvPr id="54275" name="Rectangle 3"/>
          <p:cNvSpPr>
            <a:spLocks noGrp="1" noChangeArrowheads="1"/>
          </p:cNvSpPr>
          <p:nvPr>
            <p:ph type="title"/>
          </p:nvPr>
        </p:nvSpPr>
        <p:spPr>
          <a:xfrm>
            <a:off x="2286000" y="609600"/>
            <a:ext cx="6858000" cy="476250"/>
          </a:xfrm>
        </p:spPr>
        <p:txBody>
          <a:bodyPr>
            <a:normAutofit fontScale="90000"/>
          </a:bodyPr>
          <a:lstStyle/>
          <a:p>
            <a:r>
              <a:rPr lang="en-US" smtClean="0"/>
              <a:t>Web Application Architecture</a:t>
            </a:r>
          </a:p>
        </p:txBody>
      </p:sp>
      <p:pic>
        <p:nvPicPr>
          <p:cNvPr id="54276" name="Picture 4" descr="j0292020"/>
          <p:cNvPicPr>
            <a:picLocks noChangeAspect="1" noChangeArrowheads="1"/>
          </p:cNvPicPr>
          <p:nvPr/>
        </p:nvPicPr>
        <p:blipFill>
          <a:blip r:embed="rId5" cstate="print"/>
          <a:srcRect/>
          <a:stretch>
            <a:fillRect/>
          </a:stretch>
        </p:blipFill>
        <p:spPr bwMode="auto">
          <a:xfrm>
            <a:off x="304800" y="2819400"/>
            <a:ext cx="1066800" cy="1012825"/>
          </a:xfrm>
          <a:prstGeom prst="rect">
            <a:avLst/>
          </a:prstGeom>
          <a:noFill/>
          <a:ln w="9525">
            <a:noFill/>
            <a:miter lim="800000"/>
            <a:headEnd/>
            <a:tailEnd/>
          </a:ln>
        </p:spPr>
      </p:pic>
      <p:sp>
        <p:nvSpPr>
          <p:cNvPr id="54277" name="Text Box 5"/>
          <p:cNvSpPr txBox="1">
            <a:spLocks noChangeArrowheads="1"/>
          </p:cNvSpPr>
          <p:nvPr/>
        </p:nvSpPr>
        <p:spPr bwMode="auto">
          <a:xfrm>
            <a:off x="4799013" y="4946650"/>
            <a:ext cx="1296987" cy="304800"/>
          </a:xfrm>
          <a:prstGeom prst="rect">
            <a:avLst/>
          </a:prstGeom>
          <a:noFill/>
          <a:ln w="9525">
            <a:noFill/>
            <a:miter lim="800000"/>
            <a:headEnd/>
            <a:tailEnd/>
          </a:ln>
        </p:spPr>
        <p:txBody>
          <a:bodyPr wrap="none">
            <a:spAutoFit/>
          </a:bodyPr>
          <a:lstStyle/>
          <a:p>
            <a:pPr algn="ctr"/>
            <a:r>
              <a:rPr lang="en-US" sz="1400">
                <a:cs typeface="Times New Roman" pitchFamily="18" charset="0"/>
              </a:rPr>
              <a:t>(Presentation)</a:t>
            </a:r>
          </a:p>
        </p:txBody>
      </p:sp>
      <p:sp>
        <p:nvSpPr>
          <p:cNvPr id="54278" name="Text Box 6"/>
          <p:cNvSpPr txBox="1">
            <a:spLocks noChangeArrowheads="1"/>
          </p:cNvSpPr>
          <p:nvPr/>
        </p:nvSpPr>
        <p:spPr bwMode="auto">
          <a:xfrm>
            <a:off x="6096000" y="4843463"/>
            <a:ext cx="1071563" cy="730250"/>
          </a:xfrm>
          <a:prstGeom prst="rect">
            <a:avLst/>
          </a:prstGeom>
          <a:noFill/>
          <a:ln w="9525">
            <a:noFill/>
            <a:miter lim="800000"/>
            <a:headEnd/>
            <a:tailEnd/>
          </a:ln>
        </p:spPr>
        <p:txBody>
          <a:bodyPr wrap="none">
            <a:spAutoFit/>
          </a:bodyPr>
          <a:lstStyle/>
          <a:p>
            <a:pPr algn="ctr"/>
            <a:r>
              <a:rPr lang="en-US" sz="1400">
                <a:cs typeface="Times New Roman" pitchFamily="18" charset="0"/>
              </a:rPr>
              <a:t>App Server</a:t>
            </a:r>
          </a:p>
          <a:p>
            <a:pPr algn="ctr"/>
            <a:r>
              <a:rPr lang="en-US" sz="1400">
                <a:cs typeface="Times New Roman" pitchFamily="18" charset="0"/>
              </a:rPr>
              <a:t>(Business</a:t>
            </a:r>
          </a:p>
          <a:p>
            <a:pPr algn="ctr"/>
            <a:r>
              <a:rPr lang="en-US" sz="1400">
                <a:cs typeface="Times New Roman" pitchFamily="18" charset="0"/>
              </a:rPr>
              <a:t> Logic)</a:t>
            </a:r>
          </a:p>
        </p:txBody>
      </p:sp>
      <p:sp>
        <p:nvSpPr>
          <p:cNvPr id="54279" name="Text Box 7"/>
          <p:cNvSpPr txBox="1">
            <a:spLocks noChangeArrowheads="1"/>
          </p:cNvSpPr>
          <p:nvPr/>
        </p:nvSpPr>
        <p:spPr bwMode="auto">
          <a:xfrm>
            <a:off x="7451725" y="4572000"/>
            <a:ext cx="942975" cy="304800"/>
          </a:xfrm>
          <a:prstGeom prst="rect">
            <a:avLst/>
          </a:prstGeom>
          <a:noFill/>
          <a:ln w="9525">
            <a:noFill/>
            <a:miter lim="800000"/>
            <a:headEnd/>
            <a:tailEnd/>
          </a:ln>
        </p:spPr>
        <p:txBody>
          <a:bodyPr wrap="none">
            <a:spAutoFit/>
          </a:bodyPr>
          <a:lstStyle/>
          <a:p>
            <a:r>
              <a:rPr lang="en-US" sz="1400">
                <a:cs typeface="Times New Roman" pitchFamily="18" charset="0"/>
              </a:rPr>
              <a:t>Database</a:t>
            </a:r>
          </a:p>
        </p:txBody>
      </p:sp>
      <p:sp>
        <p:nvSpPr>
          <p:cNvPr id="54280" name="Line 8"/>
          <p:cNvSpPr>
            <a:spLocks noChangeShapeType="1"/>
          </p:cNvSpPr>
          <p:nvPr/>
        </p:nvSpPr>
        <p:spPr bwMode="auto">
          <a:xfrm>
            <a:off x="7162800" y="1828800"/>
            <a:ext cx="0" cy="3581400"/>
          </a:xfrm>
          <a:prstGeom prst="line">
            <a:avLst/>
          </a:prstGeom>
          <a:noFill/>
          <a:ln w="9525">
            <a:solidFill>
              <a:schemeClr val="tx1"/>
            </a:solidFill>
            <a:prstDash val="dash"/>
            <a:round/>
            <a:headEnd/>
            <a:tailEnd/>
          </a:ln>
        </p:spPr>
        <p:txBody>
          <a:bodyPr/>
          <a:lstStyle/>
          <a:p>
            <a:endParaRPr lang="en-US"/>
          </a:p>
        </p:txBody>
      </p:sp>
      <p:sp>
        <p:nvSpPr>
          <p:cNvPr id="54281" name="Line 9"/>
          <p:cNvSpPr>
            <a:spLocks noChangeShapeType="1"/>
          </p:cNvSpPr>
          <p:nvPr/>
        </p:nvSpPr>
        <p:spPr bwMode="auto">
          <a:xfrm>
            <a:off x="4648200" y="1905000"/>
            <a:ext cx="0" cy="3581400"/>
          </a:xfrm>
          <a:prstGeom prst="line">
            <a:avLst/>
          </a:prstGeom>
          <a:noFill/>
          <a:ln w="9525">
            <a:solidFill>
              <a:schemeClr val="tx1"/>
            </a:solidFill>
            <a:prstDash val="dash"/>
            <a:round/>
            <a:headEnd/>
            <a:tailEnd/>
          </a:ln>
        </p:spPr>
        <p:txBody>
          <a:bodyPr/>
          <a:lstStyle/>
          <a:p>
            <a:endParaRPr lang="en-US"/>
          </a:p>
        </p:txBody>
      </p:sp>
      <p:cxnSp>
        <p:nvCxnSpPr>
          <p:cNvPr id="54282" name="AutoShape 10"/>
          <p:cNvCxnSpPr>
            <a:cxnSpLocks noChangeShapeType="1"/>
          </p:cNvCxnSpPr>
          <p:nvPr/>
        </p:nvCxnSpPr>
        <p:spPr bwMode="auto">
          <a:xfrm flipV="1">
            <a:off x="1371600" y="3276600"/>
            <a:ext cx="2384425" cy="49213"/>
          </a:xfrm>
          <a:prstGeom prst="straightConnector1">
            <a:avLst/>
          </a:prstGeom>
          <a:noFill/>
          <a:ln w="9525">
            <a:solidFill>
              <a:schemeClr val="tx1"/>
            </a:solidFill>
            <a:round/>
            <a:headEnd/>
            <a:tailEnd/>
          </a:ln>
        </p:spPr>
      </p:cxnSp>
      <p:sp>
        <p:nvSpPr>
          <p:cNvPr id="54283" name="AutoShape 11"/>
          <p:cNvSpPr>
            <a:spLocks/>
          </p:cNvSpPr>
          <p:nvPr/>
        </p:nvSpPr>
        <p:spPr bwMode="auto">
          <a:xfrm rot="-5400000">
            <a:off x="838200" y="3733800"/>
            <a:ext cx="152400" cy="914400"/>
          </a:xfrm>
          <a:prstGeom prst="lef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54284" name="AutoShape 12"/>
          <p:cNvSpPr>
            <a:spLocks/>
          </p:cNvSpPr>
          <p:nvPr/>
        </p:nvSpPr>
        <p:spPr bwMode="auto">
          <a:xfrm rot="-5400000">
            <a:off x="5791200" y="4484688"/>
            <a:ext cx="152400" cy="2286000"/>
          </a:xfrm>
          <a:prstGeom prst="leftBrace">
            <a:avLst>
              <a:gd name="adj1" fmla="val 125000"/>
              <a:gd name="adj2" fmla="val 50000"/>
            </a:avLst>
          </a:prstGeom>
          <a:noFill/>
          <a:ln w="9525">
            <a:solidFill>
              <a:schemeClr val="tx1"/>
            </a:solidFill>
            <a:round/>
            <a:headEnd/>
            <a:tailEnd/>
          </a:ln>
        </p:spPr>
        <p:txBody>
          <a:bodyPr wrap="none" anchor="ctr"/>
          <a:lstStyle/>
          <a:p>
            <a:endParaRPr lang="en-US"/>
          </a:p>
        </p:txBody>
      </p:sp>
      <p:sp>
        <p:nvSpPr>
          <p:cNvPr id="54285" name="AutoShape 13"/>
          <p:cNvSpPr>
            <a:spLocks/>
          </p:cNvSpPr>
          <p:nvPr/>
        </p:nvSpPr>
        <p:spPr bwMode="auto">
          <a:xfrm rot="-5400000">
            <a:off x="7848600" y="5094288"/>
            <a:ext cx="152400" cy="914400"/>
          </a:xfrm>
          <a:prstGeom prst="lef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54286" name="Text Box 14"/>
          <p:cNvSpPr txBox="1">
            <a:spLocks noChangeArrowheads="1"/>
          </p:cNvSpPr>
          <p:nvPr/>
        </p:nvSpPr>
        <p:spPr bwMode="auto">
          <a:xfrm>
            <a:off x="381000" y="4419600"/>
            <a:ext cx="992188" cy="517525"/>
          </a:xfrm>
          <a:prstGeom prst="rect">
            <a:avLst/>
          </a:prstGeom>
          <a:noFill/>
          <a:ln w="9525">
            <a:noFill/>
            <a:miter lim="800000"/>
            <a:headEnd/>
            <a:tailEnd/>
          </a:ln>
        </p:spPr>
        <p:txBody>
          <a:bodyPr wrap="none">
            <a:spAutoFit/>
          </a:bodyPr>
          <a:lstStyle/>
          <a:p>
            <a:r>
              <a:rPr lang="en-US" sz="1400">
                <a:cs typeface="Times New Roman" pitchFamily="18" charset="0"/>
              </a:rPr>
              <a:t>Client Tier</a:t>
            </a:r>
          </a:p>
          <a:p>
            <a:r>
              <a:rPr lang="en-US" sz="1400">
                <a:cs typeface="Times New Roman" pitchFamily="18" charset="0"/>
              </a:rPr>
              <a:t>(Browser)</a:t>
            </a:r>
          </a:p>
        </p:txBody>
      </p:sp>
      <p:sp>
        <p:nvSpPr>
          <p:cNvPr id="54287" name="Text Box 15"/>
          <p:cNvSpPr txBox="1">
            <a:spLocks noChangeArrowheads="1"/>
          </p:cNvSpPr>
          <p:nvPr/>
        </p:nvSpPr>
        <p:spPr bwMode="auto">
          <a:xfrm>
            <a:off x="5334000" y="5856288"/>
            <a:ext cx="1060450" cy="304800"/>
          </a:xfrm>
          <a:prstGeom prst="rect">
            <a:avLst/>
          </a:prstGeom>
          <a:noFill/>
          <a:ln w="9525">
            <a:noFill/>
            <a:miter lim="800000"/>
            <a:headEnd/>
            <a:tailEnd/>
          </a:ln>
        </p:spPr>
        <p:txBody>
          <a:bodyPr wrap="none">
            <a:spAutoFit/>
          </a:bodyPr>
          <a:lstStyle/>
          <a:p>
            <a:r>
              <a:rPr lang="en-US" sz="1400">
                <a:cs typeface="Times New Roman" pitchFamily="18" charset="0"/>
              </a:rPr>
              <a:t>Middle Tier</a:t>
            </a:r>
          </a:p>
        </p:txBody>
      </p:sp>
      <p:sp>
        <p:nvSpPr>
          <p:cNvPr id="54288" name="Text Box 16"/>
          <p:cNvSpPr txBox="1">
            <a:spLocks noChangeArrowheads="1"/>
          </p:cNvSpPr>
          <p:nvPr/>
        </p:nvSpPr>
        <p:spPr bwMode="auto">
          <a:xfrm>
            <a:off x="7391400" y="5703888"/>
            <a:ext cx="912813" cy="304800"/>
          </a:xfrm>
          <a:prstGeom prst="rect">
            <a:avLst/>
          </a:prstGeom>
          <a:noFill/>
          <a:ln w="9525">
            <a:noFill/>
            <a:miter lim="800000"/>
            <a:headEnd/>
            <a:tailEnd/>
          </a:ln>
        </p:spPr>
        <p:txBody>
          <a:bodyPr wrap="none">
            <a:spAutoFit/>
          </a:bodyPr>
          <a:lstStyle/>
          <a:p>
            <a:r>
              <a:rPr lang="en-US" sz="1400">
                <a:cs typeface="Times New Roman" pitchFamily="18" charset="0"/>
              </a:rPr>
              <a:t>Data Tier</a:t>
            </a:r>
          </a:p>
        </p:txBody>
      </p:sp>
      <p:sp>
        <p:nvSpPr>
          <p:cNvPr id="54289" name="Text Box 17"/>
          <p:cNvSpPr txBox="1">
            <a:spLocks noChangeArrowheads="1"/>
          </p:cNvSpPr>
          <p:nvPr/>
        </p:nvSpPr>
        <p:spPr bwMode="auto">
          <a:xfrm>
            <a:off x="3810000" y="4038600"/>
            <a:ext cx="795338" cy="304800"/>
          </a:xfrm>
          <a:prstGeom prst="rect">
            <a:avLst/>
          </a:prstGeom>
          <a:noFill/>
          <a:ln w="9525">
            <a:noFill/>
            <a:miter lim="800000"/>
            <a:headEnd/>
            <a:tailEnd/>
          </a:ln>
        </p:spPr>
        <p:txBody>
          <a:bodyPr wrap="none">
            <a:spAutoFit/>
          </a:bodyPr>
          <a:lstStyle/>
          <a:p>
            <a:r>
              <a:rPr lang="en-US" sz="1400">
                <a:cs typeface="Times New Roman" pitchFamily="18" charset="0"/>
              </a:rPr>
              <a:t>Firewall</a:t>
            </a:r>
          </a:p>
        </p:txBody>
      </p:sp>
      <p:sp>
        <p:nvSpPr>
          <p:cNvPr id="1057810" name="AutoShape 18"/>
          <p:cNvSpPr>
            <a:spLocks/>
          </p:cNvSpPr>
          <p:nvPr/>
        </p:nvSpPr>
        <p:spPr bwMode="auto">
          <a:xfrm>
            <a:off x="7835900" y="1219200"/>
            <a:ext cx="1143000" cy="762000"/>
          </a:xfrm>
          <a:prstGeom prst="borderCallout2">
            <a:avLst>
              <a:gd name="adj1" fmla="val 15000"/>
              <a:gd name="adj2" fmla="val -6667"/>
              <a:gd name="adj3" fmla="val 15000"/>
              <a:gd name="adj4" fmla="val -16528"/>
              <a:gd name="adj5" fmla="val 195000"/>
              <a:gd name="adj6" fmla="val -26667"/>
            </a:avLst>
          </a:prstGeom>
          <a:noFill/>
          <a:ln w="9525">
            <a:solidFill>
              <a:schemeClr val="tx1"/>
            </a:solidFill>
            <a:miter lim="800000"/>
            <a:headEnd/>
            <a:tailEnd/>
          </a:ln>
        </p:spPr>
        <p:txBody>
          <a:bodyPr/>
          <a:lstStyle/>
          <a:p>
            <a:pPr algn="ctr"/>
            <a:r>
              <a:rPr lang="en-US" sz="1400">
                <a:cs typeface="Times New Roman" pitchFamily="18" charset="0"/>
              </a:rPr>
              <a:t>Sensitive data is stored here</a:t>
            </a:r>
          </a:p>
        </p:txBody>
      </p:sp>
      <p:sp>
        <p:nvSpPr>
          <p:cNvPr id="54291" name="AutoShape 19"/>
          <p:cNvSpPr>
            <a:spLocks/>
          </p:cNvSpPr>
          <p:nvPr/>
        </p:nvSpPr>
        <p:spPr bwMode="auto">
          <a:xfrm rot="-5400000">
            <a:off x="2628900" y="3848100"/>
            <a:ext cx="152400" cy="1600200"/>
          </a:xfrm>
          <a:prstGeom prst="leftBrace">
            <a:avLst>
              <a:gd name="adj1" fmla="val 87500"/>
              <a:gd name="adj2" fmla="val 50000"/>
            </a:avLst>
          </a:prstGeom>
          <a:noFill/>
          <a:ln w="9525">
            <a:solidFill>
              <a:schemeClr val="tx1"/>
            </a:solidFill>
            <a:round/>
            <a:headEnd/>
            <a:tailEnd/>
          </a:ln>
        </p:spPr>
        <p:txBody>
          <a:bodyPr wrap="none" anchor="ctr"/>
          <a:lstStyle/>
          <a:p>
            <a:endParaRPr lang="en-US"/>
          </a:p>
        </p:txBody>
      </p:sp>
      <p:grpSp>
        <p:nvGrpSpPr>
          <p:cNvPr id="2" name="Group 20"/>
          <p:cNvGrpSpPr>
            <a:grpSpLocks/>
          </p:cNvGrpSpPr>
          <p:nvPr/>
        </p:nvGrpSpPr>
        <p:grpSpPr bwMode="auto">
          <a:xfrm>
            <a:off x="685800" y="4876800"/>
            <a:ext cx="2349500" cy="1219200"/>
            <a:chOff x="432" y="3072"/>
            <a:chExt cx="1480" cy="768"/>
          </a:xfrm>
        </p:grpSpPr>
        <p:sp>
          <p:nvSpPr>
            <p:cNvPr id="54302" name="Text Box 21"/>
            <p:cNvSpPr txBox="1">
              <a:spLocks noChangeArrowheads="1"/>
            </p:cNvSpPr>
            <p:nvPr/>
          </p:nvSpPr>
          <p:spPr bwMode="auto">
            <a:xfrm>
              <a:off x="1584" y="3072"/>
              <a:ext cx="328" cy="192"/>
            </a:xfrm>
            <a:prstGeom prst="rect">
              <a:avLst/>
            </a:prstGeom>
            <a:noFill/>
            <a:ln w="9525">
              <a:noFill/>
              <a:miter lim="800000"/>
              <a:headEnd/>
              <a:tailEnd/>
            </a:ln>
          </p:spPr>
          <p:txBody>
            <a:bodyPr wrap="none">
              <a:spAutoFit/>
            </a:bodyPr>
            <a:lstStyle/>
            <a:p>
              <a:r>
                <a:rPr lang="en-US" sz="1400">
                  <a:cs typeface="Times New Roman" pitchFamily="18" charset="0"/>
                </a:rPr>
                <a:t>SSL</a:t>
              </a:r>
            </a:p>
          </p:txBody>
        </p:sp>
        <p:sp>
          <p:nvSpPr>
            <p:cNvPr id="54303" name="AutoShape 22"/>
            <p:cNvSpPr>
              <a:spLocks/>
            </p:cNvSpPr>
            <p:nvPr/>
          </p:nvSpPr>
          <p:spPr bwMode="auto">
            <a:xfrm>
              <a:off x="432" y="3456"/>
              <a:ext cx="768" cy="384"/>
            </a:xfrm>
            <a:prstGeom prst="borderCallout2">
              <a:avLst>
                <a:gd name="adj1" fmla="val 18750"/>
                <a:gd name="adj2" fmla="val 106250"/>
                <a:gd name="adj3" fmla="val 18750"/>
                <a:gd name="adj4" fmla="val 116278"/>
                <a:gd name="adj5" fmla="val -55468"/>
                <a:gd name="adj6" fmla="val 152472"/>
              </a:avLst>
            </a:prstGeom>
            <a:solidFill>
              <a:srgbClr val="CCCCCC"/>
            </a:solidFill>
            <a:ln w="9525">
              <a:solidFill>
                <a:schemeClr val="tx1"/>
              </a:solidFill>
              <a:miter lim="800000"/>
              <a:headEnd/>
              <a:tailEnd/>
            </a:ln>
          </p:spPr>
          <p:txBody>
            <a:bodyPr/>
            <a:lstStyle/>
            <a:p>
              <a:pPr algn="ctr" eaLnBrk="0" hangingPunct="0"/>
              <a:r>
                <a:rPr lang="en-US" sz="1600">
                  <a:latin typeface="Trebuchet MS" pitchFamily="34" charset="0"/>
                  <a:cs typeface="Times New Roman" pitchFamily="18" charset="0"/>
                </a:rPr>
                <a:t>Protects Transport</a:t>
              </a:r>
            </a:p>
          </p:txBody>
        </p:sp>
      </p:grpSp>
      <p:sp>
        <p:nvSpPr>
          <p:cNvPr id="1057815" name="AutoShape 23"/>
          <p:cNvSpPr>
            <a:spLocks/>
          </p:cNvSpPr>
          <p:nvPr/>
        </p:nvSpPr>
        <p:spPr bwMode="auto">
          <a:xfrm>
            <a:off x="2209800" y="5715000"/>
            <a:ext cx="1863725" cy="457200"/>
          </a:xfrm>
          <a:prstGeom prst="borderCallout2">
            <a:avLst>
              <a:gd name="adj1" fmla="val 25000"/>
              <a:gd name="adj2" fmla="val 104088"/>
              <a:gd name="adj3" fmla="val 25000"/>
              <a:gd name="adj4" fmla="val 104088"/>
              <a:gd name="adj5" fmla="val -303819"/>
              <a:gd name="adj6" fmla="val 107579"/>
            </a:avLst>
          </a:prstGeom>
          <a:solidFill>
            <a:srgbClr val="CCCCCC"/>
          </a:solidFill>
          <a:ln w="9525">
            <a:solidFill>
              <a:schemeClr val="tx1"/>
            </a:solidFill>
            <a:miter lim="800000"/>
            <a:headEnd/>
            <a:tailEnd/>
          </a:ln>
        </p:spPr>
        <p:txBody>
          <a:bodyPr/>
          <a:lstStyle/>
          <a:p>
            <a:pPr algn="ctr" eaLnBrk="0" hangingPunct="0"/>
            <a:r>
              <a:rPr lang="en-US" sz="1600">
                <a:latin typeface="Trebuchet MS" pitchFamily="34" charset="0"/>
                <a:cs typeface="Times New Roman" pitchFamily="18" charset="0"/>
              </a:rPr>
              <a:t>Protects Network</a:t>
            </a:r>
          </a:p>
        </p:txBody>
      </p:sp>
      <p:grpSp>
        <p:nvGrpSpPr>
          <p:cNvPr id="3" name="Group 24"/>
          <p:cNvGrpSpPr>
            <a:grpSpLocks/>
          </p:cNvGrpSpPr>
          <p:nvPr/>
        </p:nvGrpSpPr>
        <p:grpSpPr bwMode="auto">
          <a:xfrm>
            <a:off x="5027613" y="1219200"/>
            <a:ext cx="1752600" cy="2362200"/>
            <a:chOff x="3120" y="720"/>
            <a:chExt cx="1104" cy="1488"/>
          </a:xfrm>
        </p:grpSpPr>
        <p:sp>
          <p:nvSpPr>
            <p:cNvPr id="54299" name="Oval 25"/>
            <p:cNvSpPr>
              <a:spLocks noChangeArrowheads="1"/>
            </p:cNvSpPr>
            <p:nvPr/>
          </p:nvSpPr>
          <p:spPr bwMode="auto">
            <a:xfrm>
              <a:off x="3984" y="1968"/>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0" name="AutoShape 26"/>
            <p:cNvSpPr>
              <a:spLocks/>
            </p:cNvSpPr>
            <p:nvPr/>
          </p:nvSpPr>
          <p:spPr bwMode="auto">
            <a:xfrm>
              <a:off x="3120" y="720"/>
              <a:ext cx="912" cy="528"/>
            </a:xfrm>
            <a:prstGeom prst="borderCallout2">
              <a:avLst>
                <a:gd name="adj1" fmla="val 13634"/>
                <a:gd name="adj2" fmla="val 105264"/>
                <a:gd name="adj3" fmla="val 13634"/>
                <a:gd name="adj4" fmla="val 105264"/>
                <a:gd name="adj5" fmla="val 250190"/>
                <a:gd name="adj6" fmla="val 107019"/>
              </a:avLst>
            </a:prstGeom>
            <a:noFill/>
            <a:ln w="9525">
              <a:solidFill>
                <a:schemeClr val="tx1"/>
              </a:solidFill>
              <a:miter lim="800000"/>
              <a:headEnd/>
              <a:tailEnd/>
            </a:ln>
          </p:spPr>
          <p:txBody>
            <a:bodyPr/>
            <a:lstStyle/>
            <a:p>
              <a:pPr algn="ctr"/>
              <a:endParaRPr lang="en-GB">
                <a:cs typeface="Times New Roman" pitchFamily="18" charset="0"/>
              </a:endParaRPr>
            </a:p>
          </p:txBody>
        </p:sp>
        <p:sp>
          <p:nvSpPr>
            <p:cNvPr id="54301" name="Text Box 27"/>
            <p:cNvSpPr txBox="1">
              <a:spLocks noChangeArrowheads="1"/>
            </p:cNvSpPr>
            <p:nvPr/>
          </p:nvSpPr>
          <p:spPr bwMode="auto">
            <a:xfrm>
              <a:off x="3120" y="768"/>
              <a:ext cx="911" cy="460"/>
            </a:xfrm>
            <a:prstGeom prst="rect">
              <a:avLst/>
            </a:prstGeom>
            <a:noFill/>
            <a:ln w="9525">
              <a:noFill/>
              <a:miter lim="800000"/>
              <a:headEnd/>
              <a:tailEnd/>
            </a:ln>
          </p:spPr>
          <p:txBody>
            <a:bodyPr wrap="none">
              <a:spAutoFit/>
            </a:bodyPr>
            <a:lstStyle/>
            <a:p>
              <a:r>
                <a:rPr lang="en-US" sz="1400">
                  <a:cs typeface="Times New Roman" pitchFamily="18" charset="0"/>
                </a:rPr>
                <a:t>Customer</a:t>
              </a:r>
            </a:p>
            <a:p>
              <a:r>
                <a:rPr lang="en-US" sz="1400">
                  <a:cs typeface="Times New Roman" pitchFamily="18" charset="0"/>
                </a:rPr>
                <a:t>App is deployed</a:t>
              </a:r>
            </a:p>
            <a:p>
              <a:r>
                <a:rPr lang="en-US" sz="1400">
                  <a:cs typeface="Times New Roman" pitchFamily="18" charset="0"/>
                </a:rPr>
                <a:t>here</a:t>
              </a:r>
            </a:p>
          </p:txBody>
        </p:sp>
      </p:grpSp>
      <p:pic>
        <p:nvPicPr>
          <p:cNvPr id="54295" name="Picture 28"/>
          <p:cNvPicPr>
            <a:picLocks noChangeAspect="1" noChangeArrowheads="1"/>
          </p:cNvPicPr>
          <p:nvPr/>
        </p:nvPicPr>
        <p:blipFill>
          <a:blip r:embed="rId6" cstate="print">
            <a:clrChange>
              <a:clrFrom>
                <a:srgbClr val="FFFFFF"/>
              </a:clrFrom>
              <a:clrTo>
                <a:srgbClr val="FFFFFF">
                  <a:alpha val="0"/>
                </a:srgbClr>
              </a:clrTo>
            </a:clrChange>
          </a:blip>
          <a:srcRect b="22351"/>
          <a:stretch>
            <a:fillRect/>
          </a:stretch>
        </p:blipFill>
        <p:spPr bwMode="auto">
          <a:xfrm>
            <a:off x="4040188" y="2822575"/>
            <a:ext cx="728662" cy="954088"/>
          </a:xfrm>
          <a:prstGeom prst="rect">
            <a:avLst/>
          </a:prstGeom>
          <a:noFill/>
          <a:ln w="9525">
            <a:noFill/>
            <a:miter lim="800000"/>
            <a:headEnd/>
            <a:tailEnd/>
          </a:ln>
        </p:spPr>
      </p:pic>
      <p:sp>
        <p:nvSpPr>
          <p:cNvPr id="54296" name="Oval 29"/>
          <p:cNvSpPr>
            <a:spLocks noChangeArrowheads="1"/>
          </p:cNvSpPr>
          <p:nvPr/>
        </p:nvSpPr>
        <p:spPr bwMode="auto">
          <a:xfrm>
            <a:off x="4267200" y="3125788"/>
            <a:ext cx="146050" cy="292100"/>
          </a:xfrm>
          <a:prstGeom prst="ellipse">
            <a:avLst/>
          </a:prstGeom>
          <a:solidFill>
            <a:schemeClr val="bg1"/>
          </a:solidFill>
          <a:ln w="9525">
            <a:solidFill>
              <a:schemeClr val="tx1"/>
            </a:solidFill>
            <a:round/>
            <a:headEnd/>
            <a:tailEnd/>
          </a:ln>
        </p:spPr>
        <p:txBody>
          <a:bodyPr wrap="none" anchor="ctr"/>
          <a:lstStyle/>
          <a:p>
            <a:endParaRPr lang="en-US"/>
          </a:p>
        </p:txBody>
      </p:sp>
      <p:sp>
        <p:nvSpPr>
          <p:cNvPr id="54297" name="Line 30"/>
          <p:cNvSpPr>
            <a:spLocks noChangeShapeType="1"/>
          </p:cNvSpPr>
          <p:nvPr/>
        </p:nvSpPr>
        <p:spPr bwMode="auto">
          <a:xfrm>
            <a:off x="1384300" y="3276600"/>
            <a:ext cx="2960688" cy="0"/>
          </a:xfrm>
          <a:prstGeom prst="line">
            <a:avLst/>
          </a:prstGeom>
          <a:noFill/>
          <a:ln w="57150">
            <a:solidFill>
              <a:schemeClr val="tx1"/>
            </a:solidFill>
            <a:round/>
            <a:headEnd/>
            <a:tailEnd type="triangle" w="med" len="med"/>
          </a:ln>
        </p:spPr>
        <p:txBody>
          <a:bodyPr/>
          <a:lstStyle/>
          <a:p>
            <a:endParaRPr lang="en-US"/>
          </a:p>
        </p:txBody>
      </p:sp>
      <p:sp>
        <p:nvSpPr>
          <p:cNvPr id="1057823" name="Cloud"/>
          <p:cNvSpPr>
            <a:spLocks noChangeAspect="1" noEditPoints="1" noChangeArrowheads="1"/>
          </p:cNvSpPr>
          <p:nvPr/>
        </p:nvSpPr>
        <p:spPr bwMode="auto">
          <a:xfrm>
            <a:off x="1676400" y="2590800"/>
            <a:ext cx="1828800" cy="1676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en-US">
              <a:cs typeface="Times New Roman" pitchFamily="18" charset="0"/>
            </a:endParaRPr>
          </a:p>
          <a:p>
            <a:pPr algn="ctr">
              <a:defRPr/>
            </a:pPr>
            <a:r>
              <a:rPr lang="en-US">
                <a:cs typeface="Times New Roman" pitchFamily="18" charset="0"/>
              </a:rPr>
              <a:t>Internet</a:t>
            </a:r>
          </a:p>
        </p:txBody>
      </p:sp>
      <p:sp>
        <p:nvSpPr>
          <p:cNvPr id="4" name="Slide Number Placeholder 3"/>
          <p:cNvSpPr>
            <a:spLocks noGrp="1"/>
          </p:cNvSpPr>
          <p:nvPr>
            <p:ph type="sldNum" sz="quarter" idx="12"/>
          </p:nvPr>
        </p:nvSpPr>
        <p:spPr/>
        <p:txBody>
          <a:bodyPr/>
          <a:lstStyle/>
          <a:p>
            <a:pPr>
              <a:defRPr/>
            </a:pPr>
            <a:fld id="{BBCA653C-EFA0-4565-9868-DB2D7FAEE352}" type="slidenum">
              <a:rPr lang="en-US" altLang="en-US" smtClean="0"/>
              <a:pPr>
                <a:defRPr/>
              </a:pPr>
              <a:t>88</a:t>
            </a:fld>
            <a:endParaRPr lang="en-US" altLang="en-US"/>
          </a:p>
        </p:txBody>
      </p:sp>
    </p:spTree>
    <p:custDataLst>
      <p:tags r:id="rId1"/>
    </p:custDataLst>
    <p:extLst>
      <p:ext uri="{BB962C8B-B14F-4D97-AF65-F5344CB8AC3E}">
        <p14:creationId xmlns:p14="http://schemas.microsoft.com/office/powerpoint/2010/main" val="12129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57810"/>
                                        </p:tgtEl>
                                        <p:attrNameLst>
                                          <p:attrName>style.visibility</p:attrName>
                                        </p:attrNameLst>
                                      </p:cBhvr>
                                      <p:to>
                                        <p:strVal val="visible"/>
                                      </p:to>
                                    </p:set>
                                    <p:anim calcmode="lin" valueType="num">
                                      <p:cBhvr additive="base">
                                        <p:cTn id="13" dur="500" fill="hold"/>
                                        <p:tgtEl>
                                          <p:spTgt spid="1057810"/>
                                        </p:tgtEl>
                                        <p:attrNameLst>
                                          <p:attrName>ppt_x</p:attrName>
                                        </p:attrNameLst>
                                      </p:cBhvr>
                                      <p:tavLst>
                                        <p:tav tm="0">
                                          <p:val>
                                            <p:strVal val="#ppt_x"/>
                                          </p:val>
                                        </p:tav>
                                        <p:tav tm="100000">
                                          <p:val>
                                            <p:strVal val="#ppt_x"/>
                                          </p:val>
                                        </p:tav>
                                      </p:tavLst>
                                    </p:anim>
                                    <p:anim calcmode="lin" valueType="num">
                                      <p:cBhvr additive="base">
                                        <p:cTn id="14" dur="500" fill="hold"/>
                                        <p:tgtEl>
                                          <p:spTgt spid="10578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57815"/>
                                        </p:tgtEl>
                                        <p:attrNameLst>
                                          <p:attrName>style.visibility</p:attrName>
                                        </p:attrNameLst>
                                      </p:cBhvr>
                                      <p:to>
                                        <p:strVal val="visible"/>
                                      </p:to>
                                    </p:set>
                                    <p:anim calcmode="lin" valueType="num">
                                      <p:cBhvr additive="base">
                                        <p:cTn id="19" dur="500" fill="hold"/>
                                        <p:tgtEl>
                                          <p:spTgt spid="1057815"/>
                                        </p:tgtEl>
                                        <p:attrNameLst>
                                          <p:attrName>ppt_x</p:attrName>
                                        </p:attrNameLst>
                                      </p:cBhvr>
                                      <p:tavLst>
                                        <p:tav tm="0">
                                          <p:val>
                                            <p:strVal val="#ppt_x"/>
                                          </p:val>
                                        </p:tav>
                                        <p:tav tm="100000">
                                          <p:val>
                                            <p:strVal val="#ppt_x"/>
                                          </p:val>
                                        </p:tav>
                                      </p:tavLst>
                                    </p:anim>
                                    <p:anim calcmode="lin" valueType="num">
                                      <p:cBhvr additive="base">
                                        <p:cTn id="20" dur="500" fill="hold"/>
                                        <p:tgtEl>
                                          <p:spTgt spid="10578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10" grpId="0" animBg="1"/>
      <p:bldP spid="105781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2286000" y="685800"/>
            <a:ext cx="6858000" cy="457200"/>
          </a:xfrm>
          <a:noFill/>
        </p:spPr>
        <p:txBody>
          <a:bodyPr anchor="b">
            <a:normAutofit fontScale="90000"/>
          </a:bodyPr>
          <a:lstStyle/>
          <a:p>
            <a:r>
              <a:rPr lang="en-US" dirty="0" smtClean="0"/>
              <a:t>Application Security Problems</a:t>
            </a:r>
          </a:p>
        </p:txBody>
      </p:sp>
      <p:sp>
        <p:nvSpPr>
          <p:cNvPr id="53250" name="Rectangle 2"/>
          <p:cNvSpPr>
            <a:spLocks noGrp="1" noChangeArrowheads="1"/>
          </p:cNvSpPr>
          <p:nvPr>
            <p:ph idx="1"/>
          </p:nvPr>
        </p:nvSpPr>
        <p:spPr>
          <a:xfrm>
            <a:off x="457200" y="1506538"/>
            <a:ext cx="8159750" cy="3827462"/>
          </a:xfrm>
        </p:spPr>
        <p:txBody>
          <a:bodyPr/>
          <a:lstStyle/>
          <a:p>
            <a:pPr marL="0" indent="0"/>
            <a:r>
              <a:rPr lang="en-US" sz="2800" b="1" dirty="0" smtClean="0"/>
              <a:t>Root Cause:</a:t>
            </a:r>
          </a:p>
          <a:p>
            <a:pPr lvl="1"/>
            <a:r>
              <a:rPr lang="en-US" sz="2000" dirty="0" smtClean="0"/>
              <a:t>Developers are not trained to write or test for secure code</a:t>
            </a:r>
          </a:p>
          <a:p>
            <a:pPr lvl="1"/>
            <a:r>
              <a:rPr lang="en-US" sz="2000" dirty="0" smtClean="0"/>
              <a:t>Network security (firewall, IDS, etc) does not protect the Web Application Layer</a:t>
            </a:r>
          </a:p>
          <a:p>
            <a:pPr marL="0" indent="0"/>
            <a:r>
              <a:rPr lang="en-US" sz="2800" b="1" dirty="0" smtClean="0"/>
              <a:t>Current State:</a:t>
            </a:r>
          </a:p>
          <a:p>
            <a:pPr lvl="1"/>
            <a:r>
              <a:rPr lang="en-US" sz="2000" dirty="0" smtClean="0"/>
              <a:t>Organizations test tactically at a late &amp; costly stage in the SDLC</a:t>
            </a:r>
          </a:p>
          <a:p>
            <a:pPr lvl="1"/>
            <a:r>
              <a:rPr lang="en-US" sz="2000" dirty="0" smtClean="0"/>
              <a:t>A communication gap exists between security and development as such vulnerabilities are not fixed</a:t>
            </a:r>
          </a:p>
          <a:p>
            <a:pPr lvl="1"/>
            <a:r>
              <a:rPr lang="en-US" sz="2000" dirty="0" smtClean="0"/>
              <a:t>Testing coverage is incomplete</a:t>
            </a:r>
          </a:p>
        </p:txBody>
      </p:sp>
      <p:sp>
        <p:nvSpPr>
          <p:cNvPr id="53251" name="Text Box 3"/>
          <p:cNvSpPr txBox="1">
            <a:spLocks noChangeArrowheads="1"/>
          </p:cNvSpPr>
          <p:nvPr/>
        </p:nvSpPr>
        <p:spPr bwMode="auto">
          <a:xfrm>
            <a:off x="436563" y="412750"/>
            <a:ext cx="0" cy="244475"/>
          </a:xfrm>
          <a:prstGeom prst="rect">
            <a:avLst/>
          </a:prstGeom>
          <a:noFill/>
          <a:ln w="9525">
            <a:noFill/>
            <a:miter lim="800000"/>
            <a:headEnd/>
            <a:tailEnd/>
          </a:ln>
        </p:spPr>
        <p:txBody>
          <a:bodyPr wrap="none" lIns="0" tIns="0" rIns="0" bIns="0">
            <a:spAutoFit/>
          </a:bodyPr>
          <a:lstStyle/>
          <a:p>
            <a:endParaRPr lang="en-GB" sz="1600" b="1">
              <a:solidFill>
                <a:srgbClr val="5F5F5F"/>
              </a:solidFill>
              <a:latin typeface="Tahoma" pitchFamily="34"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89</a:t>
            </a:fld>
            <a:endParaRPr lang="en-US" altLang="en-US"/>
          </a:p>
        </p:txBody>
      </p:sp>
    </p:spTree>
    <p:extLst>
      <p:ext uri="{BB962C8B-B14F-4D97-AF65-F5344CB8AC3E}">
        <p14:creationId xmlns:p14="http://schemas.microsoft.com/office/powerpoint/2010/main" val="211459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idx="1"/>
          </p:nvPr>
        </p:nvSpPr>
        <p:spPr>
          <a:xfrm>
            <a:off x="685800" y="1295400"/>
            <a:ext cx="8229600" cy="4953000"/>
          </a:xfrm>
        </p:spPr>
        <p:txBody>
          <a:bodyPr/>
          <a:lstStyle/>
          <a:p>
            <a:pPr marL="533400" indent="-533400" eaLnBrk="1" hangingPunct="1">
              <a:lnSpc>
                <a:spcPct val="90000"/>
              </a:lnSpc>
            </a:pPr>
            <a:r>
              <a:rPr lang="en-US" altLang="zh-CN" sz="2800" dirty="0" smtClean="0">
                <a:solidFill>
                  <a:srgbClr val="C00000"/>
                </a:solidFill>
                <a:ea typeface="SimSun" panose="02010600030101010101" pitchFamily="2" charset="-122"/>
              </a:rPr>
              <a:t>Vulnerabilities</a:t>
            </a:r>
            <a:r>
              <a:rPr lang="en-US" altLang="zh-CN" sz="2800" dirty="0" smtClean="0">
                <a:ea typeface="SimSun" panose="02010600030101010101" pitchFamily="2" charset="-122"/>
              </a:rPr>
              <a:t>: All computers</a:t>
            </a:r>
          </a:p>
          <a:p>
            <a:pPr marL="533400" indent="-533400" eaLnBrk="1" hangingPunct="1">
              <a:lnSpc>
                <a:spcPct val="90000"/>
              </a:lnSpc>
            </a:pPr>
            <a:r>
              <a:rPr lang="en-US" altLang="zh-CN" sz="2800" dirty="0" smtClean="0">
                <a:ea typeface="SimSun" panose="02010600030101010101" pitchFamily="2" charset="-122"/>
              </a:rPr>
              <a:t>Common Categories:</a:t>
            </a:r>
            <a:endParaRPr lang="en-US" altLang="zh-CN" sz="1000" dirty="0" smtClean="0">
              <a:ea typeface="SimSun" panose="02010600030101010101" pitchFamily="2" charset="-122"/>
            </a:endParaRPr>
          </a:p>
          <a:p>
            <a:pPr marL="1023938" lvl="1" indent="-457200" eaLnBrk="1" hangingPunct="1">
              <a:lnSpc>
                <a:spcPct val="90000"/>
              </a:lnSpc>
            </a:pPr>
            <a:r>
              <a:rPr lang="en-US" altLang="zh-CN" sz="2400" dirty="0" smtClean="0">
                <a:ea typeface="SimSun" panose="02010600030101010101" pitchFamily="2" charset="-122"/>
              </a:rPr>
              <a:t>Boot sector </a:t>
            </a:r>
            <a:r>
              <a:rPr lang="en-US" altLang="zh-CN" sz="2400" dirty="0" smtClean="0">
                <a:solidFill>
                  <a:srgbClr val="C00000"/>
                </a:solidFill>
                <a:ea typeface="SimSun" panose="02010600030101010101" pitchFamily="2" charset="-122"/>
              </a:rPr>
              <a:t>Terminate and Stay Resident </a:t>
            </a:r>
            <a:r>
              <a:rPr lang="en-US" altLang="zh-CN" sz="2400" dirty="0" smtClean="0">
                <a:ea typeface="SimSun" panose="02010600030101010101" pitchFamily="2" charset="-122"/>
              </a:rPr>
              <a:t>(TSR)</a:t>
            </a:r>
          </a:p>
          <a:p>
            <a:pPr marL="1023938" lvl="1" indent="-457200" eaLnBrk="1" hangingPunct="1">
              <a:lnSpc>
                <a:spcPct val="90000"/>
              </a:lnSpc>
            </a:pPr>
            <a:r>
              <a:rPr lang="en-US" altLang="zh-CN" sz="2400" dirty="0" smtClean="0">
                <a:ea typeface="SimSun" panose="02010600030101010101" pitchFamily="2" charset="-122"/>
              </a:rPr>
              <a:t>Application software Stealth (or Chameleon)</a:t>
            </a:r>
          </a:p>
          <a:p>
            <a:pPr marL="1023938" lvl="1" indent="-457200" eaLnBrk="1" hangingPunct="1">
              <a:lnSpc>
                <a:spcPct val="90000"/>
              </a:lnSpc>
            </a:pPr>
            <a:r>
              <a:rPr lang="en-US" altLang="zh-CN" sz="2400" dirty="0" smtClean="0">
                <a:ea typeface="SimSun" panose="02010600030101010101" pitchFamily="2" charset="-122"/>
              </a:rPr>
              <a:t>Mutation engine Network Mainframe</a:t>
            </a:r>
          </a:p>
          <a:p>
            <a:pPr marL="533400" indent="-533400" eaLnBrk="1" hangingPunct="1">
              <a:lnSpc>
                <a:spcPct val="90000"/>
              </a:lnSpc>
            </a:pPr>
            <a:r>
              <a:rPr lang="en-US" altLang="zh-CN" sz="2800" dirty="0" smtClean="0">
                <a:ea typeface="SimSun" panose="02010600030101010101" pitchFamily="2" charset="-122"/>
              </a:rPr>
              <a:t>Prevention</a:t>
            </a:r>
          </a:p>
          <a:p>
            <a:pPr marL="1023938" lvl="1" indent="-457200" eaLnBrk="1" hangingPunct="1">
              <a:lnSpc>
                <a:spcPct val="90000"/>
              </a:lnSpc>
            </a:pPr>
            <a:r>
              <a:rPr lang="en-US" altLang="zh-CN" sz="2400" dirty="0" smtClean="0">
                <a:ea typeface="SimSun" panose="02010600030101010101" pitchFamily="2" charset="-122"/>
              </a:rPr>
              <a:t>Limit connectivity</a:t>
            </a:r>
          </a:p>
          <a:p>
            <a:pPr marL="1023938" lvl="1" indent="-457200" eaLnBrk="1" hangingPunct="1">
              <a:lnSpc>
                <a:spcPct val="90000"/>
              </a:lnSpc>
            </a:pPr>
            <a:r>
              <a:rPr lang="en-US" altLang="zh-CN" sz="2400" dirty="0" smtClean="0">
                <a:ea typeface="SimSun" panose="02010600030101010101" pitchFamily="2" charset="-122"/>
              </a:rPr>
              <a:t>Limit downloads</a:t>
            </a:r>
          </a:p>
          <a:p>
            <a:pPr marL="1023938" lvl="1" indent="-457200" eaLnBrk="1" hangingPunct="1">
              <a:lnSpc>
                <a:spcPct val="90000"/>
              </a:lnSpc>
            </a:pPr>
            <a:r>
              <a:rPr lang="en-US" altLang="zh-CN" sz="2400" dirty="0" smtClean="0">
                <a:ea typeface="SimSun" panose="02010600030101010101" pitchFamily="2" charset="-122"/>
              </a:rPr>
              <a:t>Use only authorized media for loading data and software</a:t>
            </a:r>
          </a:p>
          <a:p>
            <a:pPr marL="1023938" lvl="1" indent="-457200" eaLnBrk="1" hangingPunct="1">
              <a:lnSpc>
                <a:spcPct val="90000"/>
              </a:lnSpc>
            </a:pPr>
            <a:r>
              <a:rPr lang="en-US" altLang="zh-CN" sz="2400" dirty="0" smtClean="0">
                <a:ea typeface="SimSun" panose="02010600030101010101" pitchFamily="2" charset="-122"/>
              </a:rPr>
              <a:t>Enforce mandatory access controls. Viruses generally cannot run unless host application is running</a:t>
            </a:r>
          </a:p>
          <a:p>
            <a:pPr marL="1023938" lvl="1" indent="-457200" eaLnBrk="1" hangingPunct="1">
              <a:lnSpc>
                <a:spcPct val="90000"/>
              </a:lnSpc>
            </a:pPr>
            <a:endParaRPr lang="en-US" altLang="zh-CN" sz="2400" dirty="0" smtClean="0">
              <a:ea typeface="SimSun" panose="02010600030101010101" pitchFamily="2" charset="-122"/>
            </a:endParaRPr>
          </a:p>
          <a:p>
            <a:pPr marL="533400" indent="-533400" eaLnBrk="1" hangingPunct="1">
              <a:lnSpc>
                <a:spcPct val="90000"/>
              </a:lnSpc>
            </a:pPr>
            <a:endParaRPr lang="en-US" altLang="en-US" sz="2800" dirty="0" smtClean="0">
              <a:ea typeface="SimSun" panose="02010600030101010101" pitchFamily="2" charset="-122"/>
            </a:endParaRPr>
          </a:p>
        </p:txBody>
      </p:sp>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C2941F-8EE6-4A27-9009-E3721A1D32F2}" type="slidenum">
              <a:rPr lang="zh-CN" altLang="en-US" sz="1400"/>
              <a:pPr eaLnBrk="1" hangingPunct="1"/>
              <a:t>9</a:t>
            </a:fld>
            <a:endParaRPr lang="en-US" altLang="zh-CN" sz="1400"/>
          </a:p>
        </p:txBody>
      </p:sp>
      <p:sp>
        <p:nvSpPr>
          <p:cNvPr id="15364" name="Rectangle 3"/>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CC0000"/>
                </a:solidFill>
                <a:latin typeface="Garamond" panose="02020404030301010803" pitchFamily="18" charset="0"/>
              </a:rPr>
              <a:t>Malicious Code: Viruses</a:t>
            </a:r>
            <a:br>
              <a:rPr lang="en-US" altLang="en-US" sz="3200" b="1">
                <a:solidFill>
                  <a:srgbClr val="CC0000"/>
                </a:solidFill>
                <a:latin typeface="Garamond" panose="02020404030301010803" pitchFamily="18" charset="0"/>
              </a:rPr>
            </a:br>
            <a:r>
              <a:rPr lang="en-US" altLang="en-US" sz="2000" b="1">
                <a:solidFill>
                  <a:srgbClr val="333399"/>
                </a:solidFill>
                <a:latin typeface="Arial" panose="020B0604020202020204" pitchFamily="34" charset="0"/>
              </a:rPr>
              <a:t>Targets &amp; Prevention</a:t>
            </a:r>
          </a:p>
        </p:txBody>
      </p:sp>
    </p:spTree>
    <p:extLst>
      <p:ext uri="{BB962C8B-B14F-4D97-AF65-F5344CB8AC3E}">
        <p14:creationId xmlns:p14="http://schemas.microsoft.com/office/powerpoint/2010/main" val="2398661597"/>
      </p:ext>
    </p:extLst>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228600"/>
            <a:ext cx="8278813" cy="914400"/>
          </a:xfrm>
        </p:spPr>
        <p:txBody>
          <a:bodyPr>
            <a:normAutofit/>
          </a:bodyPr>
          <a:lstStyle/>
          <a:p>
            <a:r>
              <a:rPr lang="en-US" altLang="zh-TW" sz="3200" b="0" dirty="0" smtClean="0"/>
              <a:t>Critical </a:t>
            </a:r>
            <a:r>
              <a:rPr lang="en-US" altLang="zh-TW" sz="3200" b="0" dirty="0"/>
              <a:t>Web Application Security Vulnerabilities</a:t>
            </a:r>
          </a:p>
        </p:txBody>
      </p:sp>
      <p:sp>
        <p:nvSpPr>
          <p:cNvPr id="94211" name="Rectangle 3"/>
          <p:cNvSpPr>
            <a:spLocks noGrp="1" noChangeArrowheads="1"/>
          </p:cNvSpPr>
          <p:nvPr>
            <p:ph sz="half" idx="1"/>
          </p:nvPr>
        </p:nvSpPr>
        <p:spPr>
          <a:xfrm>
            <a:off x="685800" y="1371600"/>
            <a:ext cx="7856537" cy="4724400"/>
          </a:xfrm>
        </p:spPr>
        <p:txBody>
          <a:bodyPr>
            <a:normAutofit fontScale="92500" lnSpcReduction="10000"/>
          </a:bodyPr>
          <a:lstStyle/>
          <a:p>
            <a:pPr marL="471488" indent="-471488">
              <a:lnSpc>
                <a:spcPct val="90000"/>
              </a:lnSpc>
              <a:buSzTx/>
              <a:buFont typeface="Wingdings" pitchFamily="2" charset="2"/>
              <a:buAutoNum type="arabicPeriod"/>
            </a:pPr>
            <a:r>
              <a:rPr lang="en-US" altLang="zh-TW" sz="2600" dirty="0" smtClean="0"/>
              <a:t>Un-validated </a:t>
            </a:r>
            <a:r>
              <a:rPr lang="en-US" altLang="zh-TW" sz="2600" dirty="0"/>
              <a:t>Parameters</a:t>
            </a:r>
          </a:p>
          <a:p>
            <a:pPr marL="471488" indent="-471488">
              <a:lnSpc>
                <a:spcPct val="90000"/>
              </a:lnSpc>
              <a:buSzTx/>
              <a:buFont typeface="Wingdings" pitchFamily="2" charset="2"/>
              <a:buAutoNum type="arabicPeriod"/>
            </a:pPr>
            <a:r>
              <a:rPr lang="en-US" altLang="zh-TW" sz="2600" dirty="0"/>
              <a:t>Broken Access Control</a:t>
            </a:r>
          </a:p>
          <a:p>
            <a:pPr marL="471488" indent="-471488">
              <a:lnSpc>
                <a:spcPct val="90000"/>
              </a:lnSpc>
              <a:buSzTx/>
              <a:buFont typeface="Wingdings" pitchFamily="2" charset="2"/>
              <a:buAutoNum type="arabicPeriod"/>
            </a:pPr>
            <a:r>
              <a:rPr lang="en-US" altLang="zh-TW" sz="2600" dirty="0"/>
              <a:t>Broken Account and Session Management</a:t>
            </a:r>
          </a:p>
          <a:p>
            <a:pPr marL="471488" indent="-471488">
              <a:lnSpc>
                <a:spcPct val="90000"/>
              </a:lnSpc>
              <a:buSzTx/>
              <a:buFont typeface="Wingdings" pitchFamily="2" charset="2"/>
              <a:buAutoNum type="arabicPeriod"/>
            </a:pPr>
            <a:r>
              <a:rPr lang="en-US" altLang="zh-TW" sz="2600" dirty="0"/>
              <a:t>Cross-Site Scripting (XSS)</a:t>
            </a:r>
          </a:p>
          <a:p>
            <a:pPr marL="471488" indent="-471488">
              <a:lnSpc>
                <a:spcPct val="90000"/>
              </a:lnSpc>
              <a:buSzTx/>
              <a:buFont typeface="Wingdings" pitchFamily="2" charset="2"/>
              <a:buAutoNum type="arabicPeriod"/>
            </a:pPr>
            <a:r>
              <a:rPr lang="en-US" altLang="zh-TW" sz="2600" dirty="0"/>
              <a:t>Buffer Overflows</a:t>
            </a:r>
          </a:p>
          <a:p>
            <a:pPr marL="471488" indent="-471488">
              <a:buSzTx/>
              <a:buFont typeface="Wingdings" pitchFamily="2" charset="2"/>
              <a:buAutoNum type="arabicPeriod"/>
            </a:pPr>
            <a:r>
              <a:rPr lang="en-US" altLang="zh-TW" sz="2600" dirty="0"/>
              <a:t>Command Injection Flaws</a:t>
            </a:r>
          </a:p>
          <a:p>
            <a:pPr marL="471488" indent="-471488">
              <a:buSzTx/>
              <a:buFont typeface="Wingdings" pitchFamily="2" charset="2"/>
              <a:buAutoNum type="arabicPeriod"/>
            </a:pPr>
            <a:r>
              <a:rPr lang="en-US" altLang="zh-TW" sz="2600" dirty="0"/>
              <a:t>Error Handling Problems</a:t>
            </a:r>
          </a:p>
          <a:p>
            <a:pPr marL="471488" indent="-471488">
              <a:buSzTx/>
              <a:buFont typeface="Wingdings" pitchFamily="2" charset="2"/>
              <a:buAutoNum type="arabicPeriod"/>
            </a:pPr>
            <a:r>
              <a:rPr lang="en-US" altLang="zh-TW" sz="2600" dirty="0"/>
              <a:t>Insecure Use of Cryptography</a:t>
            </a:r>
          </a:p>
          <a:p>
            <a:pPr marL="471488" indent="-471488">
              <a:buSzTx/>
              <a:buFont typeface="Wingdings" pitchFamily="2" charset="2"/>
              <a:buAutoNum type="arabicPeriod"/>
            </a:pPr>
            <a:r>
              <a:rPr lang="en-US" altLang="zh-TW" sz="2600" dirty="0"/>
              <a:t>Remote Administration Flaws</a:t>
            </a:r>
          </a:p>
          <a:p>
            <a:pPr marL="471488" indent="-471488">
              <a:buSzTx/>
              <a:buFont typeface="Wingdings" pitchFamily="2" charset="2"/>
              <a:buAutoNum type="arabicPeriod"/>
            </a:pPr>
            <a:r>
              <a:rPr lang="en-US" altLang="zh-TW" sz="2600" dirty="0"/>
              <a:t>Web and Application Server </a:t>
            </a:r>
            <a:r>
              <a:rPr lang="en-US" altLang="zh-TW" sz="2600" dirty="0" err="1"/>
              <a:t>Misconfiguration</a:t>
            </a:r>
            <a:endParaRPr lang="en-US" altLang="zh-TW" sz="2600" dirty="0"/>
          </a:p>
        </p:txBody>
      </p:sp>
      <p:sp>
        <p:nvSpPr>
          <p:cNvPr id="2" name="Slide Number Placeholder 1"/>
          <p:cNvSpPr>
            <a:spLocks noGrp="1"/>
          </p:cNvSpPr>
          <p:nvPr>
            <p:ph type="sldNum" sz="quarter" idx="12"/>
          </p:nvPr>
        </p:nvSpPr>
        <p:spPr/>
        <p:txBody>
          <a:bodyPr/>
          <a:lstStyle/>
          <a:p>
            <a:pPr>
              <a:defRPr/>
            </a:pPr>
            <a:fld id="{2C72E950-104A-4749-9A60-EEC8324CBD9F}" type="slidenum">
              <a:rPr lang="en-US" altLang="en-US" smtClean="0"/>
              <a:pPr>
                <a:defRPr/>
              </a:pPr>
              <a:t>90</a:t>
            </a:fld>
            <a:endParaRPr lang="en-US" altLang="en-US"/>
          </a:p>
        </p:txBody>
      </p:sp>
    </p:spTree>
    <p:extLst>
      <p:ext uri="{BB962C8B-B14F-4D97-AF65-F5344CB8AC3E}">
        <p14:creationId xmlns:p14="http://schemas.microsoft.com/office/powerpoint/2010/main" val="6178116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ChangeArrowheads="1"/>
          </p:cNvSpPr>
          <p:nvPr>
            <p:ph type="title"/>
          </p:nvPr>
        </p:nvSpPr>
        <p:spPr>
          <a:noFill/>
          <a:ln/>
        </p:spPr>
        <p:txBody>
          <a:bodyPr/>
          <a:lstStyle/>
          <a:p>
            <a:r>
              <a:rPr lang="en-US" altLang="zh-TW" dirty="0"/>
              <a:t>(1). </a:t>
            </a:r>
            <a:r>
              <a:rPr lang="en-US" altLang="zh-TW" dirty="0" smtClean="0"/>
              <a:t>Un-validated </a:t>
            </a:r>
            <a:r>
              <a:rPr lang="en-US" altLang="zh-TW" dirty="0"/>
              <a:t>Parameters</a:t>
            </a:r>
          </a:p>
        </p:txBody>
      </p:sp>
      <p:sp>
        <p:nvSpPr>
          <p:cNvPr id="74759" name="Rectangle 7"/>
          <p:cNvSpPr>
            <a:spLocks noGrp="1" noChangeArrowheads="1"/>
          </p:cNvSpPr>
          <p:nvPr>
            <p:ph idx="1"/>
          </p:nvPr>
        </p:nvSpPr>
        <p:spPr/>
        <p:txBody>
          <a:bodyPr/>
          <a:lstStyle/>
          <a:p>
            <a:pPr>
              <a:buFont typeface="Wingdings" panose="05000000000000000000" pitchFamily="2" charset="2"/>
              <a:buChar char="v"/>
            </a:pPr>
            <a:r>
              <a:rPr lang="en-US" altLang="zh-TW" sz="2800" dirty="0" smtClean="0"/>
              <a:t>Information </a:t>
            </a:r>
            <a:r>
              <a:rPr lang="en-US" altLang="zh-TW" sz="2800" dirty="0"/>
              <a:t>from web requests is not validated before being used by a web application.</a:t>
            </a:r>
          </a:p>
          <a:p>
            <a:pPr>
              <a:buFont typeface="Wingdings" panose="05000000000000000000" pitchFamily="2" charset="2"/>
              <a:buChar char="v"/>
            </a:pPr>
            <a:r>
              <a:rPr lang="en-US" altLang="zh-TW" sz="2800" dirty="0"/>
              <a:t>Attackers can use these flaws to attack background components through a web application.</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91</a:t>
            </a:fld>
            <a:endParaRPr lang="en-US" altLang="en-US"/>
          </a:p>
        </p:txBody>
      </p:sp>
    </p:spTree>
    <p:extLst>
      <p:ext uri="{BB962C8B-B14F-4D97-AF65-F5344CB8AC3E}">
        <p14:creationId xmlns:p14="http://schemas.microsoft.com/office/powerpoint/2010/main" val="36687882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822959" y="609600"/>
            <a:ext cx="8321041"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86019" name="Rectangle 3"/>
          <p:cNvSpPr>
            <a:spLocks noGrp="1" noChangeArrowheads="1"/>
          </p:cNvSpPr>
          <p:nvPr>
            <p:ph idx="1"/>
          </p:nvPr>
        </p:nvSpPr>
        <p:spPr/>
        <p:txBody>
          <a:bodyPr/>
          <a:lstStyle/>
          <a:p>
            <a:pPr>
              <a:lnSpc>
                <a:spcPct val="90000"/>
              </a:lnSpc>
            </a:pPr>
            <a:r>
              <a:rPr lang="en-US" altLang="zh-TW" dirty="0"/>
              <a:t>Ensure that all parameters are validated before they are used.</a:t>
            </a:r>
            <a:endParaRPr lang="en-US" altLang="zh-TW" sz="2800" dirty="0"/>
          </a:p>
          <a:p>
            <a:pPr lvl="1">
              <a:lnSpc>
                <a:spcPct val="90000"/>
              </a:lnSpc>
            </a:pPr>
            <a:r>
              <a:rPr lang="en-US" altLang="zh-TW" sz="2400" dirty="0"/>
              <a:t>Data type (string, integer, real, etc.)</a:t>
            </a:r>
          </a:p>
          <a:p>
            <a:pPr lvl="1">
              <a:lnSpc>
                <a:spcPct val="90000"/>
              </a:lnSpc>
            </a:pPr>
            <a:r>
              <a:rPr lang="en-US" altLang="zh-TW" sz="2400" dirty="0"/>
              <a:t>Allowed character set</a:t>
            </a:r>
          </a:p>
          <a:p>
            <a:pPr lvl="1">
              <a:lnSpc>
                <a:spcPct val="90000"/>
              </a:lnSpc>
            </a:pPr>
            <a:r>
              <a:rPr lang="en-US" altLang="zh-TW" sz="2400" dirty="0"/>
              <a:t>Minimum and maximum length</a:t>
            </a:r>
          </a:p>
          <a:p>
            <a:pPr lvl="1">
              <a:lnSpc>
                <a:spcPct val="90000"/>
              </a:lnSpc>
            </a:pPr>
            <a:r>
              <a:rPr lang="en-US" altLang="zh-TW" sz="2400" dirty="0"/>
              <a:t>Whether null is allowed</a:t>
            </a:r>
          </a:p>
          <a:p>
            <a:pPr lvl="1">
              <a:lnSpc>
                <a:spcPct val="90000"/>
              </a:lnSpc>
            </a:pPr>
            <a:r>
              <a:rPr lang="en-US" altLang="zh-TW" sz="2400" dirty="0"/>
              <a:t>Whether the parameter is required or not</a:t>
            </a:r>
          </a:p>
          <a:p>
            <a:pPr lvl="1">
              <a:lnSpc>
                <a:spcPct val="90000"/>
              </a:lnSpc>
            </a:pPr>
            <a:r>
              <a:rPr lang="en-US" altLang="zh-TW" sz="2400" dirty="0"/>
              <a:t>Whether duplicates are allowed</a:t>
            </a:r>
          </a:p>
          <a:p>
            <a:pPr lvl="1">
              <a:lnSpc>
                <a:spcPct val="90000"/>
              </a:lnSpc>
            </a:pPr>
            <a:r>
              <a:rPr lang="en-US" altLang="zh-TW" sz="2400" dirty="0"/>
              <a:t>Numeric range</a:t>
            </a:r>
          </a:p>
          <a:p>
            <a:pPr lvl="1">
              <a:lnSpc>
                <a:spcPct val="90000"/>
              </a:lnSpc>
            </a:pPr>
            <a:r>
              <a:rPr lang="en-US" altLang="zh-TW" sz="2400" dirty="0"/>
              <a:t>Specific legal values (enumeration)</a:t>
            </a:r>
          </a:p>
          <a:p>
            <a:pPr lvl="1">
              <a:lnSpc>
                <a:spcPct val="90000"/>
              </a:lnSpc>
            </a:pPr>
            <a:r>
              <a:rPr lang="en-US" altLang="zh-TW" sz="2400" dirty="0"/>
              <a:t>Specific patterns (regular expressions)</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92</a:t>
            </a:fld>
            <a:endParaRPr lang="en-US" altLang="en-US"/>
          </a:p>
        </p:txBody>
      </p:sp>
    </p:spTree>
    <p:extLst>
      <p:ext uri="{BB962C8B-B14F-4D97-AF65-F5344CB8AC3E}">
        <p14:creationId xmlns:p14="http://schemas.microsoft.com/office/powerpoint/2010/main" val="34774383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a:ln/>
        </p:spPr>
        <p:txBody>
          <a:bodyPr/>
          <a:lstStyle/>
          <a:p>
            <a:r>
              <a:rPr lang="en-US" altLang="zh-TW" dirty="0"/>
              <a:t>(2). Broken Access Control</a:t>
            </a:r>
          </a:p>
        </p:txBody>
      </p:sp>
      <p:sp>
        <p:nvSpPr>
          <p:cNvPr id="75779" name="Rectangle 3"/>
          <p:cNvSpPr>
            <a:spLocks noGrp="1" noChangeArrowheads="1"/>
          </p:cNvSpPr>
          <p:nvPr>
            <p:ph idx="1"/>
          </p:nvPr>
        </p:nvSpPr>
        <p:spPr/>
        <p:txBody>
          <a:bodyPr/>
          <a:lstStyle/>
          <a:p>
            <a:pPr>
              <a:buFont typeface="Wingdings" panose="05000000000000000000" pitchFamily="2" charset="2"/>
              <a:buChar char="v"/>
            </a:pPr>
            <a:r>
              <a:rPr lang="en-US" altLang="zh-TW" sz="2800" dirty="0"/>
              <a:t>Restrictions on what authenticated users are allowed to do are not properly enforced.</a:t>
            </a:r>
          </a:p>
          <a:p>
            <a:pPr>
              <a:buFont typeface="Wingdings" panose="05000000000000000000" pitchFamily="2" charset="2"/>
              <a:buChar char="v"/>
            </a:pPr>
            <a:r>
              <a:rPr lang="en-US" altLang="zh-TW" sz="2800" dirty="0">
                <a:solidFill>
                  <a:srgbClr val="7030A0"/>
                </a:solidFill>
              </a:rPr>
              <a:t>Attackers can exploit these flaws to access other users' accounts, view sensitive files, or use unauthorized functions.</a:t>
            </a:r>
          </a:p>
          <a:p>
            <a:pPr>
              <a:buFont typeface="Wingdings" panose="05000000000000000000" pitchFamily="2" charset="2"/>
              <a:buChar char="v"/>
            </a:pPr>
            <a:endParaRPr lang="en-US" altLang="zh-TW"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93</a:t>
            </a:fld>
            <a:endParaRPr lang="en-US" altLang="en-US"/>
          </a:p>
        </p:txBody>
      </p:sp>
    </p:spTree>
    <p:extLst>
      <p:ext uri="{BB962C8B-B14F-4D97-AF65-F5344CB8AC3E}">
        <p14:creationId xmlns:p14="http://schemas.microsoft.com/office/powerpoint/2010/main" val="7464290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609600"/>
            <a:ext cx="8229600"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87043" name="Rectangle 3"/>
          <p:cNvSpPr>
            <a:spLocks noGrp="1" noChangeArrowheads="1"/>
          </p:cNvSpPr>
          <p:nvPr>
            <p:ph idx="1"/>
          </p:nvPr>
        </p:nvSpPr>
        <p:spPr/>
        <p:txBody>
          <a:bodyPr/>
          <a:lstStyle/>
          <a:p>
            <a:r>
              <a:rPr lang="en-US" altLang="zh-TW" sz="2800" dirty="0">
                <a:solidFill>
                  <a:srgbClr val="7030A0"/>
                </a:solidFill>
              </a:rPr>
              <a:t>Think through an application's access control and capture it in a web application security policy.</a:t>
            </a:r>
          </a:p>
          <a:p>
            <a:r>
              <a:rPr lang="en-US" altLang="zh-TW" sz="2800" dirty="0"/>
              <a:t>Some specific access control issues include:</a:t>
            </a:r>
          </a:p>
          <a:p>
            <a:pPr lvl="1"/>
            <a:r>
              <a:rPr lang="en-US" altLang="zh-TW" sz="2400" dirty="0"/>
              <a:t>Insecure Id's </a:t>
            </a:r>
          </a:p>
          <a:p>
            <a:pPr lvl="1"/>
            <a:r>
              <a:rPr lang="en-US" altLang="zh-TW" sz="2400" dirty="0"/>
              <a:t>Forced Browsing Past Access Control Checks </a:t>
            </a:r>
          </a:p>
          <a:p>
            <a:pPr lvl="1"/>
            <a:r>
              <a:rPr lang="en-US" altLang="zh-TW" sz="2400" dirty="0"/>
              <a:t>Path Traversal </a:t>
            </a:r>
          </a:p>
          <a:p>
            <a:pPr lvl="1"/>
            <a:r>
              <a:rPr lang="en-US" altLang="zh-TW" sz="2400" dirty="0"/>
              <a:t>File Permissions </a:t>
            </a:r>
          </a:p>
          <a:p>
            <a:pPr lvl="1"/>
            <a:r>
              <a:rPr lang="en-US" altLang="zh-TW" sz="2400" dirty="0"/>
              <a:t>Client Side Caching </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94</a:t>
            </a:fld>
            <a:endParaRPr lang="en-US" altLang="en-US"/>
          </a:p>
        </p:txBody>
      </p:sp>
    </p:spTree>
    <p:extLst>
      <p:ext uri="{BB962C8B-B14F-4D97-AF65-F5344CB8AC3E}">
        <p14:creationId xmlns:p14="http://schemas.microsoft.com/office/powerpoint/2010/main" val="31032897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655637"/>
            <a:ext cx="8305800" cy="487363"/>
          </a:xfrm>
        </p:spPr>
        <p:txBody>
          <a:bodyPr>
            <a:normAutofit fontScale="90000"/>
          </a:bodyPr>
          <a:lstStyle/>
          <a:p>
            <a:r>
              <a:rPr lang="en-US" altLang="zh-TW" dirty="0" smtClean="0"/>
              <a:t>Broken </a:t>
            </a:r>
            <a:r>
              <a:rPr lang="en-US" altLang="zh-TW" dirty="0"/>
              <a:t>Account and Session </a:t>
            </a:r>
            <a:r>
              <a:rPr lang="en-US" altLang="zh-TW" dirty="0" smtClean="0"/>
              <a:t>Mgmt.</a:t>
            </a:r>
            <a:endParaRPr lang="en-US" altLang="zh-TW" dirty="0"/>
          </a:p>
        </p:txBody>
      </p:sp>
      <p:sp>
        <p:nvSpPr>
          <p:cNvPr id="76803" name="Rectangle 3"/>
          <p:cNvSpPr>
            <a:spLocks noGrp="1" noChangeArrowheads="1"/>
          </p:cNvSpPr>
          <p:nvPr>
            <p:ph idx="1"/>
          </p:nvPr>
        </p:nvSpPr>
        <p:spPr>
          <a:xfrm>
            <a:off x="533400" y="1295400"/>
            <a:ext cx="8077200" cy="4724400"/>
          </a:xfrm>
        </p:spPr>
        <p:txBody>
          <a:bodyPr/>
          <a:lstStyle/>
          <a:p>
            <a:pPr>
              <a:buFont typeface="Wingdings" panose="05000000000000000000" pitchFamily="2" charset="2"/>
              <a:buChar char="v"/>
            </a:pPr>
            <a:r>
              <a:rPr lang="en-US" altLang="zh-TW" sz="3000" dirty="0">
                <a:solidFill>
                  <a:srgbClr val="7030A0"/>
                </a:solidFill>
              </a:rPr>
              <a:t>Account credentials and session tokens are not properly protected.</a:t>
            </a:r>
          </a:p>
          <a:p>
            <a:pPr>
              <a:buFont typeface="Wingdings" panose="05000000000000000000" pitchFamily="2" charset="2"/>
              <a:buChar char="v"/>
            </a:pPr>
            <a:r>
              <a:rPr lang="en-US" altLang="zh-TW" sz="3000" dirty="0"/>
              <a:t>Attackers that can compromise passwords, keys, session cookies, or other tokens can defeat authentication restrictions and assume other users' identities.</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95</a:t>
            </a:fld>
            <a:endParaRPr lang="en-US" altLang="en-US"/>
          </a:p>
        </p:txBody>
      </p:sp>
    </p:spTree>
    <p:extLst>
      <p:ext uri="{BB962C8B-B14F-4D97-AF65-F5344CB8AC3E}">
        <p14:creationId xmlns:p14="http://schemas.microsoft.com/office/powerpoint/2010/main" val="11022649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2959" y="609600"/>
            <a:ext cx="8321041" cy="487363"/>
          </a:xfrm>
          <a:noFill/>
          <a:ln/>
        </p:spPr>
        <p:txBody>
          <a:bodyPr>
            <a:normAutofit fontScale="90000"/>
          </a:bodyPr>
          <a:lstStyle/>
          <a:p>
            <a:r>
              <a:rPr lang="en-US" altLang="zh-TW" dirty="0"/>
              <a:t>How to </a:t>
            </a:r>
            <a:r>
              <a:rPr lang="en-US" altLang="zh-TW" dirty="0" smtClean="0"/>
              <a:t>Protect ( Countermeasures)</a:t>
            </a:r>
            <a:endParaRPr lang="en-US" altLang="zh-TW" dirty="0"/>
          </a:p>
        </p:txBody>
      </p:sp>
      <p:sp>
        <p:nvSpPr>
          <p:cNvPr id="89091" name="Rectangle 3"/>
          <p:cNvSpPr>
            <a:spLocks noGrp="1" noChangeArrowheads="1"/>
          </p:cNvSpPr>
          <p:nvPr>
            <p:ph idx="1"/>
          </p:nvPr>
        </p:nvSpPr>
        <p:spPr/>
        <p:txBody>
          <a:bodyPr>
            <a:normAutofit lnSpcReduction="10000"/>
          </a:bodyPr>
          <a:lstStyle/>
          <a:p>
            <a:pPr>
              <a:lnSpc>
                <a:spcPct val="90000"/>
              </a:lnSpc>
            </a:pPr>
            <a:r>
              <a:rPr lang="en-US" altLang="zh-TW" sz="2800"/>
              <a:t>Careful and proper use of custom or off the shelf authentication and session management mechanisms </a:t>
            </a:r>
          </a:p>
          <a:p>
            <a:pPr lvl="1">
              <a:lnSpc>
                <a:spcPct val="90000"/>
              </a:lnSpc>
            </a:pPr>
            <a:r>
              <a:rPr lang="en-US" altLang="zh-TW" sz="2400"/>
              <a:t>Password Change Controls </a:t>
            </a:r>
          </a:p>
          <a:p>
            <a:pPr lvl="1">
              <a:lnSpc>
                <a:spcPct val="90000"/>
              </a:lnSpc>
            </a:pPr>
            <a:r>
              <a:rPr lang="en-US" altLang="zh-TW" sz="2400"/>
              <a:t>Password Strength </a:t>
            </a:r>
          </a:p>
          <a:p>
            <a:pPr lvl="1">
              <a:lnSpc>
                <a:spcPct val="90000"/>
              </a:lnSpc>
            </a:pPr>
            <a:r>
              <a:rPr lang="en-US" altLang="zh-TW" sz="2400"/>
              <a:t>Password Storage </a:t>
            </a:r>
          </a:p>
          <a:p>
            <a:pPr lvl="1">
              <a:lnSpc>
                <a:spcPct val="90000"/>
              </a:lnSpc>
            </a:pPr>
            <a:r>
              <a:rPr lang="en-US" altLang="zh-TW" sz="2400"/>
              <a:t>Protecting Credentials in Transit </a:t>
            </a:r>
          </a:p>
          <a:p>
            <a:pPr lvl="1">
              <a:lnSpc>
                <a:spcPct val="90000"/>
              </a:lnSpc>
            </a:pPr>
            <a:r>
              <a:rPr lang="en-US" altLang="zh-TW" sz="2400"/>
              <a:t>Session ID Protection </a:t>
            </a:r>
          </a:p>
          <a:p>
            <a:pPr lvl="1">
              <a:lnSpc>
                <a:spcPct val="90000"/>
              </a:lnSpc>
            </a:pPr>
            <a:r>
              <a:rPr lang="en-US" altLang="zh-TW" sz="2400"/>
              <a:t>Account Lists </a:t>
            </a:r>
          </a:p>
          <a:p>
            <a:pPr lvl="1">
              <a:lnSpc>
                <a:spcPct val="90000"/>
              </a:lnSpc>
            </a:pPr>
            <a:r>
              <a:rPr lang="en-US" altLang="zh-TW" sz="2400"/>
              <a:t>Browser Caching </a:t>
            </a:r>
          </a:p>
          <a:p>
            <a:pPr lvl="1">
              <a:lnSpc>
                <a:spcPct val="90000"/>
              </a:lnSpc>
            </a:pPr>
            <a:r>
              <a:rPr lang="en-US" altLang="zh-TW" sz="2400"/>
              <a:t>Trust Relationships </a:t>
            </a:r>
          </a:p>
          <a:p>
            <a:pPr lvl="1">
              <a:lnSpc>
                <a:spcPct val="90000"/>
              </a:lnSpc>
            </a:pPr>
            <a:r>
              <a:rPr lang="en-US" altLang="zh-TW" sz="2400"/>
              <a:t>Backend Authentication</a:t>
            </a:r>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96</a:t>
            </a:fld>
            <a:endParaRPr lang="en-US" altLang="en-US"/>
          </a:p>
        </p:txBody>
      </p:sp>
    </p:spTree>
    <p:extLst>
      <p:ext uri="{BB962C8B-B14F-4D97-AF65-F5344CB8AC3E}">
        <p14:creationId xmlns:p14="http://schemas.microsoft.com/office/powerpoint/2010/main" val="10252738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050"/>
          <p:cNvSpPr>
            <a:spLocks noGrp="1" noChangeArrowheads="1"/>
          </p:cNvSpPr>
          <p:nvPr>
            <p:ph type="title"/>
          </p:nvPr>
        </p:nvSpPr>
        <p:spPr/>
        <p:txBody>
          <a:bodyPr/>
          <a:lstStyle/>
          <a:p>
            <a:r>
              <a:rPr lang="en-US" altLang="zh-TW" dirty="0" smtClean="0"/>
              <a:t>Cross-Site </a:t>
            </a:r>
            <a:r>
              <a:rPr lang="en-US" altLang="zh-TW" dirty="0"/>
              <a:t>Scripting (XSS)</a:t>
            </a:r>
          </a:p>
        </p:txBody>
      </p:sp>
      <p:sp>
        <p:nvSpPr>
          <p:cNvPr id="77827" name="Rectangle 2051"/>
          <p:cNvSpPr>
            <a:spLocks noGrp="1" noChangeArrowheads="1"/>
          </p:cNvSpPr>
          <p:nvPr>
            <p:ph idx="1"/>
          </p:nvPr>
        </p:nvSpPr>
        <p:spPr/>
        <p:txBody>
          <a:bodyPr/>
          <a:lstStyle/>
          <a:p>
            <a:r>
              <a:rPr lang="en-US" sz="2800" dirty="0" smtClean="0"/>
              <a:t>What is it?</a:t>
            </a:r>
          </a:p>
          <a:p>
            <a:pPr lvl="1"/>
            <a:r>
              <a:rPr lang="en-US" altLang="zh-TW" sz="2400" dirty="0" smtClean="0"/>
              <a:t>The web application can be used as a mechanism to transport an attack to an end user's browser.</a:t>
            </a:r>
          </a:p>
          <a:p>
            <a:pPr lvl="1"/>
            <a:r>
              <a:rPr lang="en-US" sz="2400" dirty="0" smtClean="0">
                <a:solidFill>
                  <a:srgbClr val="7030A0"/>
                </a:solidFill>
              </a:rPr>
              <a:t>Malicious script echoed back into HTML returned from a trusted site, and runs under trusted context</a:t>
            </a:r>
          </a:p>
          <a:p>
            <a:pPr lvl="1"/>
            <a:endParaRPr lang="en-US" sz="2400" dirty="0" smtClean="0"/>
          </a:p>
          <a:p>
            <a:r>
              <a:rPr lang="en-US" sz="2800" dirty="0" smtClean="0"/>
              <a:t>What are the implications?</a:t>
            </a:r>
          </a:p>
          <a:p>
            <a:pPr lvl="1"/>
            <a:r>
              <a:rPr lang="en-US" altLang="zh-TW" sz="2400" dirty="0" smtClean="0"/>
              <a:t>A successful attack can disclose the end user's session token, attack the local machine, or spoof content to fool the user</a:t>
            </a:r>
            <a:endParaRPr lang="en-US" altLang="zh-TW" sz="2800" dirty="0"/>
          </a:p>
          <a:p>
            <a:endParaRPr lang="en-US" altLang="zh-TW" dirty="0"/>
          </a:p>
        </p:txBody>
      </p:sp>
      <p:sp>
        <p:nvSpPr>
          <p:cNvPr id="2" name="Slide Number Placeholder 1"/>
          <p:cNvSpPr>
            <a:spLocks noGrp="1"/>
          </p:cNvSpPr>
          <p:nvPr>
            <p:ph type="sldNum" sz="quarter" idx="12"/>
          </p:nvPr>
        </p:nvSpPr>
        <p:spPr/>
        <p:txBody>
          <a:bodyPr/>
          <a:lstStyle/>
          <a:p>
            <a:pPr>
              <a:defRPr/>
            </a:pPr>
            <a:fld id="{BBCA653C-EFA0-4565-9868-DB2D7FAEE352}" type="slidenum">
              <a:rPr lang="en-US" altLang="en-US" smtClean="0"/>
              <a:pPr>
                <a:defRPr/>
              </a:pPr>
              <a:t>97</a:t>
            </a:fld>
            <a:endParaRPr lang="en-US" altLang="en-US"/>
          </a:p>
        </p:txBody>
      </p:sp>
    </p:spTree>
    <p:extLst>
      <p:ext uri="{BB962C8B-B14F-4D97-AF65-F5344CB8AC3E}">
        <p14:creationId xmlns:p14="http://schemas.microsoft.com/office/powerpoint/2010/main" val="39889928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731837"/>
            <a:ext cx="8077200" cy="487363"/>
          </a:xfrm>
        </p:spPr>
        <p:txBody>
          <a:bodyPr>
            <a:normAutofit fontScale="90000"/>
          </a:bodyPr>
          <a:lstStyle/>
          <a:p>
            <a:r>
              <a:rPr lang="en-US" altLang="en-US" dirty="0" smtClean="0"/>
              <a:t>Cross Site Scripting – The Exploit Process</a:t>
            </a:r>
            <a:endParaRPr lang="en-US" altLang="he-IL" dirty="0" smtClean="0"/>
          </a:p>
        </p:txBody>
      </p:sp>
      <p:sp>
        <p:nvSpPr>
          <p:cNvPr id="57347" name="Text Box 3"/>
          <p:cNvSpPr txBox="1">
            <a:spLocks noChangeArrowheads="1"/>
          </p:cNvSpPr>
          <p:nvPr/>
        </p:nvSpPr>
        <p:spPr bwMode="auto">
          <a:xfrm>
            <a:off x="4572000" y="1447800"/>
            <a:ext cx="1143000" cy="396875"/>
          </a:xfrm>
          <a:prstGeom prst="rect">
            <a:avLst/>
          </a:prstGeom>
          <a:noFill/>
          <a:ln w="9525">
            <a:noFill/>
            <a:miter lim="800000"/>
            <a:headEnd/>
            <a:tailEnd/>
          </a:ln>
        </p:spPr>
        <p:txBody>
          <a:bodyPr>
            <a:spAutoFit/>
          </a:bodyPr>
          <a:lstStyle/>
          <a:p>
            <a:pPr algn="ctr" eaLnBrk="0" hangingPunct="0"/>
            <a:r>
              <a:rPr lang="en-US" altLang="he-IL" sz="2000">
                <a:cs typeface="Times New Roman" pitchFamily="18" charset="0"/>
              </a:rPr>
              <a:t>Evil.org</a:t>
            </a:r>
            <a:endParaRPr lang="en-US" altLang="he-IL" sz="2000">
              <a:latin typeface="Times New Roman" pitchFamily="18" charset="0"/>
              <a:cs typeface="Times New Roman" pitchFamily="18" charset="0"/>
            </a:endParaRPr>
          </a:p>
        </p:txBody>
      </p:sp>
      <p:pic>
        <p:nvPicPr>
          <p:cNvPr id="57348" name="Picture 4"/>
          <p:cNvPicPr>
            <a:picLocks noChangeAspect="1" noChangeArrowheads="1"/>
          </p:cNvPicPr>
          <p:nvPr/>
        </p:nvPicPr>
        <p:blipFill>
          <a:blip r:embed="rId3" cstate="print"/>
          <a:srcRect/>
          <a:stretch>
            <a:fillRect/>
          </a:stretch>
        </p:blipFill>
        <p:spPr bwMode="auto">
          <a:xfrm>
            <a:off x="1295400" y="5357813"/>
            <a:ext cx="838200" cy="814387"/>
          </a:xfrm>
          <a:prstGeom prst="rect">
            <a:avLst/>
          </a:prstGeom>
          <a:noFill/>
          <a:ln w="9525">
            <a:noFill/>
            <a:miter lim="800000"/>
            <a:headEnd/>
            <a:tailEnd/>
          </a:ln>
        </p:spPr>
      </p:pic>
      <p:sp>
        <p:nvSpPr>
          <p:cNvPr id="57349" name="Text Box 5"/>
          <p:cNvSpPr txBox="1">
            <a:spLocks noChangeArrowheads="1"/>
          </p:cNvSpPr>
          <p:nvPr/>
        </p:nvSpPr>
        <p:spPr bwMode="auto">
          <a:xfrm>
            <a:off x="1143000" y="4953000"/>
            <a:ext cx="720725" cy="396875"/>
          </a:xfrm>
          <a:prstGeom prst="rect">
            <a:avLst/>
          </a:prstGeom>
          <a:noFill/>
          <a:ln w="9525">
            <a:noFill/>
            <a:miter lim="800000"/>
            <a:headEnd/>
            <a:tailEnd/>
          </a:ln>
        </p:spPr>
        <p:txBody>
          <a:bodyPr wrap="none">
            <a:spAutoFit/>
          </a:bodyPr>
          <a:lstStyle/>
          <a:p>
            <a:pPr algn="ctr"/>
            <a:r>
              <a:rPr lang="en-US" sz="2000">
                <a:cs typeface="Times New Roman" pitchFamily="18" charset="0"/>
              </a:rPr>
              <a:t>User</a:t>
            </a:r>
          </a:p>
        </p:txBody>
      </p:sp>
      <p:pic>
        <p:nvPicPr>
          <p:cNvPr id="57350" name="Picture 6"/>
          <p:cNvPicPr>
            <a:picLocks noChangeAspect="1" noChangeArrowheads="1"/>
          </p:cNvPicPr>
          <p:nvPr/>
        </p:nvPicPr>
        <p:blipFill>
          <a:blip r:embed="rId4" cstate="print"/>
          <a:srcRect/>
          <a:stretch>
            <a:fillRect/>
          </a:stretch>
        </p:blipFill>
        <p:spPr bwMode="auto">
          <a:xfrm>
            <a:off x="4114800" y="1295400"/>
            <a:ext cx="533400" cy="838200"/>
          </a:xfrm>
          <a:prstGeom prst="rect">
            <a:avLst/>
          </a:prstGeom>
          <a:noFill/>
          <a:ln w="9525">
            <a:noFill/>
            <a:miter lim="800000"/>
            <a:headEnd/>
            <a:tailEnd/>
          </a:ln>
        </p:spPr>
      </p:pic>
      <p:pic>
        <p:nvPicPr>
          <p:cNvPr id="57351" name="Picture 7"/>
          <p:cNvPicPr>
            <a:picLocks noChangeAspect="1" noChangeArrowheads="1"/>
          </p:cNvPicPr>
          <p:nvPr/>
        </p:nvPicPr>
        <p:blipFill>
          <a:blip r:embed="rId4" cstate="print"/>
          <a:srcRect/>
          <a:stretch>
            <a:fillRect/>
          </a:stretch>
        </p:blipFill>
        <p:spPr bwMode="auto">
          <a:xfrm>
            <a:off x="7467600" y="5181600"/>
            <a:ext cx="533400" cy="838200"/>
          </a:xfrm>
          <a:prstGeom prst="rect">
            <a:avLst/>
          </a:prstGeom>
          <a:noFill/>
          <a:ln w="9525">
            <a:noFill/>
            <a:miter lim="800000"/>
            <a:headEnd/>
            <a:tailEnd/>
          </a:ln>
        </p:spPr>
      </p:pic>
      <p:sp>
        <p:nvSpPr>
          <p:cNvPr id="57352" name="Text Box 8"/>
          <p:cNvSpPr txBox="1">
            <a:spLocks noChangeArrowheads="1"/>
          </p:cNvSpPr>
          <p:nvPr/>
        </p:nvSpPr>
        <p:spPr bwMode="auto">
          <a:xfrm>
            <a:off x="6934200" y="4876800"/>
            <a:ext cx="1752600" cy="396875"/>
          </a:xfrm>
          <a:prstGeom prst="rect">
            <a:avLst/>
          </a:prstGeom>
          <a:noFill/>
          <a:ln w="9525">
            <a:noFill/>
            <a:miter lim="800000"/>
            <a:headEnd/>
            <a:tailEnd/>
          </a:ln>
        </p:spPr>
        <p:txBody>
          <a:bodyPr>
            <a:spAutoFit/>
          </a:bodyPr>
          <a:lstStyle/>
          <a:p>
            <a:pPr algn="ctr" eaLnBrk="0" hangingPunct="0"/>
            <a:r>
              <a:rPr lang="en-US" altLang="he-IL" sz="2000">
                <a:cs typeface="Times New Roman" pitchFamily="18" charset="0"/>
              </a:rPr>
              <a:t>bank.com</a:t>
            </a:r>
            <a:endParaRPr lang="en-US" altLang="he-IL" sz="2000">
              <a:latin typeface="Times New Roman" pitchFamily="18" charset="0"/>
              <a:cs typeface="Times New Roman" pitchFamily="18" charset="0"/>
            </a:endParaRPr>
          </a:p>
        </p:txBody>
      </p:sp>
      <p:sp>
        <p:nvSpPr>
          <p:cNvPr id="1070089" name="Line 9"/>
          <p:cNvSpPr>
            <a:spLocks noChangeShapeType="1"/>
          </p:cNvSpPr>
          <p:nvPr/>
        </p:nvSpPr>
        <p:spPr bwMode="auto">
          <a:xfrm flipV="1">
            <a:off x="2133600" y="2057400"/>
            <a:ext cx="2057400" cy="2895600"/>
          </a:xfrm>
          <a:prstGeom prst="line">
            <a:avLst/>
          </a:prstGeom>
          <a:noFill/>
          <a:ln w="38100">
            <a:solidFill>
              <a:schemeClr val="tx1"/>
            </a:solidFill>
            <a:round/>
            <a:headEnd type="triangle" w="med" len="med"/>
            <a:tailEnd/>
          </a:ln>
        </p:spPr>
        <p:txBody>
          <a:bodyPr/>
          <a:lstStyle/>
          <a:p>
            <a:endParaRPr lang="en-US"/>
          </a:p>
        </p:txBody>
      </p:sp>
      <p:sp>
        <p:nvSpPr>
          <p:cNvPr id="1070090" name="Line 10"/>
          <p:cNvSpPr>
            <a:spLocks noChangeShapeType="1"/>
          </p:cNvSpPr>
          <p:nvPr/>
        </p:nvSpPr>
        <p:spPr bwMode="auto">
          <a:xfrm flipH="1">
            <a:off x="2057400" y="2286000"/>
            <a:ext cx="2133600" cy="3048000"/>
          </a:xfrm>
          <a:prstGeom prst="line">
            <a:avLst/>
          </a:prstGeom>
          <a:noFill/>
          <a:ln w="38100">
            <a:solidFill>
              <a:schemeClr val="tx1"/>
            </a:solidFill>
            <a:round/>
            <a:headEnd type="triangle" w="med" len="med"/>
            <a:tailEnd/>
          </a:ln>
        </p:spPr>
        <p:txBody>
          <a:bodyPr/>
          <a:lstStyle/>
          <a:p>
            <a:endParaRPr lang="en-US"/>
          </a:p>
        </p:txBody>
      </p:sp>
      <p:sp>
        <p:nvSpPr>
          <p:cNvPr id="1070091" name="Line 11"/>
          <p:cNvSpPr>
            <a:spLocks noChangeShapeType="1"/>
          </p:cNvSpPr>
          <p:nvPr/>
        </p:nvSpPr>
        <p:spPr bwMode="auto">
          <a:xfrm flipH="1" flipV="1">
            <a:off x="4572000" y="2057400"/>
            <a:ext cx="2438400" cy="2743200"/>
          </a:xfrm>
          <a:prstGeom prst="line">
            <a:avLst/>
          </a:prstGeom>
          <a:noFill/>
          <a:ln w="38100">
            <a:solidFill>
              <a:schemeClr val="tx1"/>
            </a:solidFill>
            <a:round/>
            <a:headEnd type="triangle" w="med" len="med"/>
            <a:tailEnd/>
          </a:ln>
        </p:spPr>
        <p:txBody>
          <a:bodyPr/>
          <a:lstStyle/>
          <a:p>
            <a:endParaRPr lang="en-US"/>
          </a:p>
        </p:txBody>
      </p:sp>
      <p:sp>
        <p:nvSpPr>
          <p:cNvPr id="1070092" name="Line 12"/>
          <p:cNvSpPr>
            <a:spLocks noChangeShapeType="1"/>
          </p:cNvSpPr>
          <p:nvPr/>
        </p:nvSpPr>
        <p:spPr bwMode="auto">
          <a:xfrm>
            <a:off x="2438400" y="5715000"/>
            <a:ext cx="5029200" cy="0"/>
          </a:xfrm>
          <a:prstGeom prst="line">
            <a:avLst/>
          </a:prstGeom>
          <a:noFill/>
          <a:ln w="38100">
            <a:solidFill>
              <a:schemeClr val="tx1"/>
            </a:solidFill>
            <a:round/>
            <a:headEnd type="triangle" w="med" len="med"/>
            <a:tailEnd/>
          </a:ln>
        </p:spPr>
        <p:txBody>
          <a:bodyPr/>
          <a:lstStyle/>
          <a:p>
            <a:endParaRPr lang="en-US"/>
          </a:p>
        </p:txBody>
      </p:sp>
      <p:sp>
        <p:nvSpPr>
          <p:cNvPr id="1070093" name="Line 13"/>
          <p:cNvSpPr>
            <a:spLocks noChangeShapeType="1"/>
          </p:cNvSpPr>
          <p:nvPr/>
        </p:nvSpPr>
        <p:spPr bwMode="auto">
          <a:xfrm flipH="1">
            <a:off x="2057400" y="5562600"/>
            <a:ext cx="5029200" cy="0"/>
          </a:xfrm>
          <a:prstGeom prst="line">
            <a:avLst/>
          </a:prstGeom>
          <a:noFill/>
          <a:ln w="38100">
            <a:solidFill>
              <a:schemeClr val="tx1"/>
            </a:solidFill>
            <a:round/>
            <a:headEnd type="triangle" w="med" len="med"/>
            <a:tailEnd/>
          </a:ln>
        </p:spPr>
        <p:txBody>
          <a:bodyPr/>
          <a:lstStyle/>
          <a:p>
            <a:endParaRPr lang="en-US"/>
          </a:p>
        </p:txBody>
      </p:sp>
      <p:sp>
        <p:nvSpPr>
          <p:cNvPr id="1070094" name="Text Box 14"/>
          <p:cNvSpPr txBox="1">
            <a:spLocks noChangeArrowheads="1"/>
          </p:cNvSpPr>
          <p:nvPr/>
        </p:nvSpPr>
        <p:spPr bwMode="auto">
          <a:xfrm>
            <a:off x="1143000" y="2894013"/>
            <a:ext cx="2178050" cy="915987"/>
          </a:xfrm>
          <a:prstGeom prst="rect">
            <a:avLst/>
          </a:prstGeom>
          <a:noFill/>
          <a:ln w="9525">
            <a:noFill/>
            <a:miter lim="800000"/>
            <a:headEnd/>
            <a:tailEnd/>
          </a:ln>
        </p:spPr>
        <p:txBody>
          <a:bodyPr wrap="none">
            <a:spAutoFit/>
          </a:bodyPr>
          <a:lstStyle/>
          <a:p>
            <a:r>
              <a:rPr lang="en-US">
                <a:cs typeface="Times New Roman" pitchFamily="18" charset="0"/>
              </a:rPr>
              <a:t>1) Link to bank.com</a:t>
            </a:r>
          </a:p>
          <a:p>
            <a:r>
              <a:rPr lang="en-US">
                <a:cs typeface="Times New Roman" pitchFamily="18" charset="0"/>
              </a:rPr>
              <a:t>sent to user via</a:t>
            </a:r>
          </a:p>
          <a:p>
            <a:r>
              <a:rPr lang="en-US">
                <a:cs typeface="Times New Roman" pitchFamily="18" charset="0"/>
              </a:rPr>
              <a:t>E-mail or HTTP</a:t>
            </a:r>
          </a:p>
        </p:txBody>
      </p:sp>
      <p:sp>
        <p:nvSpPr>
          <p:cNvPr id="1070095" name="Text Box 15"/>
          <p:cNvSpPr txBox="1">
            <a:spLocks noChangeArrowheads="1"/>
          </p:cNvSpPr>
          <p:nvPr/>
        </p:nvSpPr>
        <p:spPr bwMode="auto">
          <a:xfrm>
            <a:off x="2743200" y="5207000"/>
            <a:ext cx="4171950" cy="366713"/>
          </a:xfrm>
          <a:prstGeom prst="rect">
            <a:avLst/>
          </a:prstGeom>
          <a:noFill/>
          <a:ln w="9525">
            <a:noFill/>
            <a:miter lim="800000"/>
            <a:headEnd/>
            <a:tailEnd/>
          </a:ln>
        </p:spPr>
        <p:txBody>
          <a:bodyPr wrap="none">
            <a:spAutoFit/>
          </a:bodyPr>
          <a:lstStyle/>
          <a:p>
            <a:r>
              <a:rPr lang="en-US">
                <a:cs typeface="Times New Roman" pitchFamily="18" charset="0"/>
              </a:rPr>
              <a:t>2) User sends script embedded as data</a:t>
            </a:r>
          </a:p>
        </p:txBody>
      </p:sp>
      <p:sp>
        <p:nvSpPr>
          <p:cNvPr id="1070096" name="Text Box 16"/>
          <p:cNvSpPr txBox="1">
            <a:spLocks noChangeArrowheads="1"/>
          </p:cNvSpPr>
          <p:nvPr/>
        </p:nvSpPr>
        <p:spPr bwMode="auto">
          <a:xfrm>
            <a:off x="2546350" y="5702300"/>
            <a:ext cx="4692650" cy="366713"/>
          </a:xfrm>
          <a:prstGeom prst="rect">
            <a:avLst/>
          </a:prstGeom>
          <a:noFill/>
          <a:ln w="9525">
            <a:noFill/>
            <a:miter lim="800000"/>
            <a:headEnd/>
            <a:tailEnd/>
          </a:ln>
        </p:spPr>
        <p:txBody>
          <a:bodyPr wrap="none">
            <a:spAutoFit/>
          </a:bodyPr>
          <a:lstStyle/>
          <a:p>
            <a:r>
              <a:rPr lang="en-US">
                <a:cs typeface="Times New Roman" pitchFamily="18" charset="0"/>
              </a:rPr>
              <a:t>3) Script/data returned, executed by browser</a:t>
            </a:r>
          </a:p>
        </p:txBody>
      </p:sp>
      <p:sp>
        <p:nvSpPr>
          <p:cNvPr id="1070097" name="Text Box 17"/>
          <p:cNvSpPr txBox="1">
            <a:spLocks noChangeArrowheads="1"/>
          </p:cNvSpPr>
          <p:nvPr/>
        </p:nvSpPr>
        <p:spPr bwMode="auto">
          <a:xfrm>
            <a:off x="2851150" y="3810000"/>
            <a:ext cx="3663950" cy="1190625"/>
          </a:xfrm>
          <a:prstGeom prst="rect">
            <a:avLst/>
          </a:prstGeom>
          <a:noFill/>
          <a:ln w="9525">
            <a:noFill/>
            <a:miter lim="800000"/>
            <a:headEnd/>
            <a:tailEnd/>
          </a:ln>
        </p:spPr>
        <p:txBody>
          <a:bodyPr wrap="none">
            <a:spAutoFit/>
          </a:bodyPr>
          <a:lstStyle/>
          <a:p>
            <a:r>
              <a:rPr lang="en-US">
                <a:cs typeface="Times New Roman" pitchFamily="18" charset="0"/>
              </a:rPr>
              <a:t>   4) Script sends user’s</a:t>
            </a:r>
          </a:p>
          <a:p>
            <a:r>
              <a:rPr lang="en-US">
                <a:cs typeface="Times New Roman" pitchFamily="18" charset="0"/>
              </a:rPr>
              <a:t>       cookie and session </a:t>
            </a:r>
            <a:br>
              <a:rPr lang="en-US">
                <a:cs typeface="Times New Roman" pitchFamily="18" charset="0"/>
              </a:rPr>
            </a:br>
            <a:r>
              <a:rPr lang="en-US">
                <a:cs typeface="Times New Roman" pitchFamily="18" charset="0"/>
              </a:rPr>
              <a:t>       information without the user’s </a:t>
            </a:r>
            <a:br>
              <a:rPr lang="en-US">
                <a:cs typeface="Times New Roman" pitchFamily="18" charset="0"/>
              </a:rPr>
            </a:br>
            <a:r>
              <a:rPr lang="en-US">
                <a:cs typeface="Times New Roman" pitchFamily="18" charset="0"/>
              </a:rPr>
              <a:t>       consent or knowledge</a:t>
            </a:r>
          </a:p>
        </p:txBody>
      </p:sp>
      <p:sp>
        <p:nvSpPr>
          <p:cNvPr id="1070098" name="Text Box 18"/>
          <p:cNvSpPr txBox="1">
            <a:spLocks noChangeArrowheads="1"/>
          </p:cNvSpPr>
          <p:nvPr/>
        </p:nvSpPr>
        <p:spPr bwMode="auto">
          <a:xfrm>
            <a:off x="5264150" y="2589213"/>
            <a:ext cx="2660650" cy="915987"/>
          </a:xfrm>
          <a:prstGeom prst="rect">
            <a:avLst/>
          </a:prstGeom>
          <a:noFill/>
          <a:ln w="9525">
            <a:noFill/>
            <a:miter lim="800000"/>
            <a:headEnd/>
            <a:tailEnd/>
          </a:ln>
        </p:spPr>
        <p:txBody>
          <a:bodyPr wrap="none">
            <a:spAutoFit/>
          </a:bodyPr>
          <a:lstStyle/>
          <a:p>
            <a:r>
              <a:rPr lang="en-US">
                <a:cs typeface="Times New Roman" pitchFamily="18" charset="0"/>
              </a:rPr>
              <a:t>5) Evil.org uses stolen</a:t>
            </a:r>
          </a:p>
          <a:p>
            <a:r>
              <a:rPr lang="en-US">
                <a:cs typeface="Times New Roman" pitchFamily="18" charset="0"/>
              </a:rPr>
              <a:t>    session information to</a:t>
            </a:r>
          </a:p>
          <a:p>
            <a:r>
              <a:rPr lang="en-US">
                <a:cs typeface="Times New Roman" pitchFamily="18" charset="0"/>
              </a:rPr>
              <a:t>        impersonate user</a:t>
            </a:r>
          </a:p>
        </p:txBody>
      </p:sp>
      <p:sp>
        <p:nvSpPr>
          <p:cNvPr id="2" name="Slide Number Placeholder 1"/>
          <p:cNvSpPr>
            <a:spLocks noGrp="1"/>
          </p:cNvSpPr>
          <p:nvPr>
            <p:ph type="sldNum" sz="quarter" idx="12"/>
          </p:nvPr>
        </p:nvSpPr>
        <p:spPr/>
        <p:txBody>
          <a:bodyPr/>
          <a:lstStyle/>
          <a:p>
            <a:pPr>
              <a:defRPr/>
            </a:pPr>
            <a:fld id="{D0AC902C-4B5B-477E-BA30-FDEB459A8FAF}" type="slidenum">
              <a:rPr lang="en-US" altLang="en-US" smtClean="0"/>
              <a:pPr>
                <a:defRPr/>
              </a:pPr>
              <a:t>98</a:t>
            </a:fld>
            <a:endParaRPr lang="en-US" altLang="en-US"/>
          </a:p>
        </p:txBody>
      </p:sp>
    </p:spTree>
    <p:extLst>
      <p:ext uri="{BB962C8B-B14F-4D97-AF65-F5344CB8AC3E}">
        <p14:creationId xmlns:p14="http://schemas.microsoft.com/office/powerpoint/2010/main" val="207729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7008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7009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07009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0700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70092"/>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07009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70090"/>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0700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70091"/>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1070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9" grpId="0" animBg="1"/>
      <p:bldP spid="1070090" grpId="0" animBg="1"/>
      <p:bldP spid="1070091" grpId="0" animBg="1"/>
      <p:bldP spid="1070092" grpId="0" animBg="1"/>
      <p:bldP spid="1070093" grpId="0" animBg="1"/>
      <p:bldP spid="1070094" grpId="0" autoUpdateAnimBg="0"/>
      <p:bldP spid="1070095" grpId="0" autoUpdateAnimBg="0"/>
      <p:bldP spid="1070096" grpId="0" autoUpdateAnimBg="0"/>
      <p:bldP spid="1070097" grpId="0" autoUpdateAnimBg="0"/>
      <p:bldP spid="1070098"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609600"/>
            <a:ext cx="8534400" cy="487363"/>
          </a:xfrm>
        </p:spPr>
        <p:txBody>
          <a:bodyPr>
            <a:normAutofit fontScale="90000"/>
          </a:bodyPr>
          <a:lstStyle/>
          <a:p>
            <a:r>
              <a:rPr lang="en-US" altLang="zh-TW" dirty="0"/>
              <a:t>XSS Web Application Hijack Scenario</a:t>
            </a:r>
          </a:p>
        </p:txBody>
      </p:sp>
      <p:pic>
        <p:nvPicPr>
          <p:cNvPr id="50179" name="Picture 3"/>
          <p:cNvPicPr>
            <a:picLocks noChangeAspect="1" noChangeArrowheads="1"/>
          </p:cNvPicPr>
          <p:nvPr/>
        </p:nvPicPr>
        <p:blipFill>
          <a:blip r:embed="rId2" cstate="print"/>
          <a:srcRect/>
          <a:stretch>
            <a:fillRect/>
          </a:stretch>
        </p:blipFill>
        <p:spPr bwMode="auto">
          <a:xfrm>
            <a:off x="287338" y="1641475"/>
            <a:ext cx="8418512" cy="4510088"/>
          </a:xfrm>
          <a:prstGeom prst="rect">
            <a:avLst/>
          </a:prstGeom>
          <a:noFill/>
          <a:ln w="9525">
            <a:noFill/>
            <a:miter lim="800000"/>
            <a:headEnd/>
            <a:tailEnd/>
          </a:ln>
          <a:effectLst/>
        </p:spPr>
      </p:pic>
      <p:sp>
        <p:nvSpPr>
          <p:cNvPr id="50180" name="Text Box 4"/>
          <p:cNvSpPr txBox="1">
            <a:spLocks noChangeArrowheads="1"/>
          </p:cNvSpPr>
          <p:nvPr/>
        </p:nvSpPr>
        <p:spPr bwMode="auto">
          <a:xfrm>
            <a:off x="6376988" y="6072188"/>
            <a:ext cx="2116137" cy="396875"/>
          </a:xfrm>
          <a:prstGeom prst="rect">
            <a:avLst/>
          </a:prstGeom>
          <a:noFill/>
          <a:ln w="9525">
            <a:noFill/>
            <a:miter lim="800000"/>
            <a:headEnd/>
            <a:tailEnd/>
          </a:ln>
          <a:effectLst/>
        </p:spPr>
        <p:txBody>
          <a:bodyPr wrap="none">
            <a:spAutoFit/>
          </a:bodyPr>
          <a:lstStyle/>
          <a:p>
            <a:pPr algn="ctr"/>
            <a:r>
              <a:rPr lang="en-US" altLang="zh-TW" sz="2000" u="sng">
                <a:effectLst>
                  <a:outerShdw blurRad="38100" dist="38100" dir="2700000" algn="tl">
                    <a:srgbClr val="C0C0C0"/>
                  </a:outerShdw>
                </a:effectLst>
                <a:latin typeface="Tahoma" pitchFamily="34" charset="0"/>
              </a:rPr>
              <a:t>www.hacker.com</a:t>
            </a:r>
          </a:p>
        </p:txBody>
      </p:sp>
      <p:sp>
        <p:nvSpPr>
          <p:cNvPr id="2" name="Slide Number Placeholder 1"/>
          <p:cNvSpPr>
            <a:spLocks noGrp="1"/>
          </p:cNvSpPr>
          <p:nvPr>
            <p:ph type="sldNum" sz="quarter" idx="12"/>
          </p:nvPr>
        </p:nvSpPr>
        <p:spPr/>
        <p:txBody>
          <a:bodyPr/>
          <a:lstStyle/>
          <a:p>
            <a:pPr>
              <a:defRPr/>
            </a:pPr>
            <a:fld id="{D0AC902C-4B5B-477E-BA30-FDEB459A8FAF}" type="slidenum">
              <a:rPr lang="en-US" altLang="en-US" smtClean="0"/>
              <a:pPr>
                <a:defRPr/>
              </a:pPr>
              <a:t>99</a:t>
            </a:fld>
            <a:endParaRPr lang="en-US" altLang="en-US"/>
          </a:p>
        </p:txBody>
      </p:sp>
    </p:spTree>
    <p:extLst>
      <p:ext uri="{BB962C8B-B14F-4D97-AF65-F5344CB8AC3E}">
        <p14:creationId xmlns:p14="http://schemas.microsoft.com/office/powerpoint/2010/main" val="4211920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9.4|9.5|10.4|7.1"/>
</p:tagLst>
</file>

<file path=ppt/tags/tag2.xml><?xml version="1.0" encoding="utf-8"?>
<p:tagLst xmlns:a="http://schemas.openxmlformats.org/drawingml/2006/main" xmlns:r="http://schemas.openxmlformats.org/officeDocument/2006/relationships" xmlns:p="http://schemas.openxmlformats.org/presentationml/2006/main">
  <p:tag name="PPSNARRATION" val="5,-938354745,D:\Data\Hacking 101\Hacking 101 Course JMB.ppc"/>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4935</TotalTime>
  <Words>7873</Words>
  <Application>Microsoft Office PowerPoint</Application>
  <PresentationFormat>On-screen Show (4:3)</PresentationFormat>
  <Paragraphs>1172</Paragraphs>
  <Slides>125</Slides>
  <Notes>77</Notes>
  <HiddenSlides>13</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125</vt:i4>
      </vt:variant>
    </vt:vector>
  </HeadingPairs>
  <TitlesOfParts>
    <vt:vector size="143" baseType="lpstr">
      <vt:lpstr>MS PGothic</vt:lpstr>
      <vt:lpstr>宋体</vt:lpstr>
      <vt:lpstr>宋体</vt:lpstr>
      <vt:lpstr>Arial</vt:lpstr>
      <vt:lpstr>Arial-BoldMT</vt:lpstr>
      <vt:lpstr>Calibri</vt:lpstr>
      <vt:lpstr>Calibri Light</vt:lpstr>
      <vt:lpstr>DejaVu LGC Sans</vt:lpstr>
      <vt:lpstr>Garamond</vt:lpstr>
      <vt:lpstr>新細明體</vt:lpstr>
      <vt:lpstr>Tahoma</vt:lpstr>
      <vt:lpstr>Times New Roman</vt:lpstr>
      <vt:lpstr>Trebuchet MS</vt:lpstr>
      <vt:lpstr>Verdana</vt:lpstr>
      <vt:lpstr>Wingdings</vt:lpstr>
      <vt:lpstr>Wingdings 2</vt:lpstr>
      <vt:lpstr>Retrospect</vt:lpstr>
      <vt:lpstr>Bitmap Image</vt:lpstr>
      <vt:lpstr>Malicious Code and Application Attacks </vt:lpstr>
      <vt:lpstr>Outline</vt:lpstr>
      <vt:lpstr>PowerPoint Presentation</vt:lpstr>
      <vt:lpstr>Malicious Code: Viruses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Attacks</vt:lpstr>
      <vt:lpstr>Attack replication Vectors</vt:lpstr>
      <vt:lpstr>Attack Descriptions</vt:lpstr>
      <vt:lpstr>Attack Descriptions</vt:lpstr>
      <vt:lpstr>Attack Descriptions</vt:lpstr>
      <vt:lpstr>Attack Descriptions</vt:lpstr>
      <vt:lpstr>PowerPoint Presentation</vt:lpstr>
      <vt:lpstr>Attack Descriptions</vt:lpstr>
      <vt:lpstr>PowerPoint Presentation</vt:lpstr>
      <vt:lpstr>PowerPoint Presentation</vt:lpstr>
      <vt:lpstr>Attack Descriptions</vt:lpstr>
      <vt:lpstr>Attack Descriptions </vt:lpstr>
      <vt:lpstr>Malware Summary</vt:lpstr>
      <vt:lpstr>Rootkits</vt:lpstr>
      <vt:lpstr>Anti-virus software</vt:lpstr>
      <vt:lpstr>Signature Avoiding Viruses</vt:lpstr>
      <vt:lpstr>Sandboxes</vt:lpstr>
      <vt:lpstr>The Threat of Monopoly</vt:lpstr>
      <vt:lpstr>Open-source vs closed source</vt:lpstr>
      <vt:lpstr>Password -I</vt:lpstr>
      <vt:lpstr>Password Types</vt:lpstr>
      <vt:lpstr>Types of password Attacks</vt:lpstr>
      <vt:lpstr>Types of password Attacks</vt:lpstr>
      <vt:lpstr>Manual Password Cracking</vt:lpstr>
      <vt:lpstr>Automatic Password Cracking</vt:lpstr>
      <vt:lpstr>Password Cracking Countermeasures</vt:lpstr>
      <vt:lpstr>Levels of Security</vt:lpstr>
      <vt:lpstr>Network Level Security</vt:lpstr>
      <vt:lpstr>DoS and DDoS</vt:lpstr>
      <vt:lpstr>Definition</vt:lpstr>
      <vt:lpstr>Approaches to DoS attacks</vt:lpstr>
      <vt:lpstr>Approaches to DoS attack - II</vt:lpstr>
      <vt:lpstr>Classical DoS attacks</vt:lpstr>
      <vt:lpstr>Flooding attacks</vt:lpstr>
      <vt:lpstr>Types of flooding attacks</vt:lpstr>
      <vt:lpstr>Distributed Denial-of-service</vt:lpstr>
      <vt:lpstr>DDoS control hierarchy</vt:lpstr>
      <vt:lpstr>DDoS attack toolkits</vt:lpstr>
      <vt:lpstr>DoS Detection Techniques</vt:lpstr>
      <vt:lpstr>Vulnerability Attack Detection Techniques</vt:lpstr>
      <vt:lpstr>Defenses against DoS attacks</vt:lpstr>
      <vt:lpstr>Defenses against DoS attacks -II</vt:lpstr>
      <vt:lpstr>Responding to attacks</vt:lpstr>
      <vt:lpstr>Responding to attacks - II.</vt:lpstr>
      <vt:lpstr>Application Attacks</vt:lpstr>
      <vt:lpstr>OWASP Top 10 Application Attacks</vt:lpstr>
      <vt:lpstr>Web Application Architecture</vt:lpstr>
      <vt:lpstr>Application Security Problems</vt:lpstr>
      <vt:lpstr>Critical Web Application Security Vulnerabilities</vt:lpstr>
      <vt:lpstr>(1). Un-validated Parameters</vt:lpstr>
      <vt:lpstr>How to Protect ( Countermeasures)</vt:lpstr>
      <vt:lpstr>(2). Broken Access Control</vt:lpstr>
      <vt:lpstr>How to Protect ( Countermeasures)</vt:lpstr>
      <vt:lpstr>Broken Account and Session Mgmt.</vt:lpstr>
      <vt:lpstr>How to Protect ( Countermeasures)</vt:lpstr>
      <vt:lpstr>Cross-Site Scripting (XSS)</vt:lpstr>
      <vt:lpstr>Cross Site Scripting – The Exploit Process</vt:lpstr>
      <vt:lpstr>XSS Web Application Hijack Scenario</vt:lpstr>
      <vt:lpstr>XSS – Details</vt:lpstr>
      <vt:lpstr>Exploiting XSS</vt:lpstr>
      <vt:lpstr>How to Protect ( Countermeasures)</vt:lpstr>
      <vt:lpstr>Buffer Overflows</vt:lpstr>
      <vt:lpstr>How to Protect ( Countermeasures)</vt:lpstr>
      <vt:lpstr>Command Injection Flaws</vt:lpstr>
      <vt:lpstr>SQL Injection</vt:lpstr>
      <vt:lpstr>How to Protect ( Countermeasures)</vt:lpstr>
      <vt:lpstr>Error Handling Problems</vt:lpstr>
      <vt:lpstr>How to Protect ( Countermeasures)</vt:lpstr>
      <vt:lpstr>Insecure Use of Cryptography</vt:lpstr>
      <vt:lpstr>How to Protect ( Countermeasures)</vt:lpstr>
      <vt:lpstr>Remote Administration Flaws</vt:lpstr>
      <vt:lpstr>How to Protect ( Countermeasures)</vt:lpstr>
      <vt:lpstr>Web and Application Server Misconfiguration</vt:lpstr>
      <vt:lpstr>How to Protect ( Countermeasures)</vt:lpstr>
      <vt:lpstr>Security Guidelines</vt:lpstr>
      <vt:lpstr>Validate Input and Output</vt:lpstr>
      <vt:lpstr>Fail Securely (Closed)</vt:lpstr>
      <vt:lpstr>Keep it Simple</vt:lpstr>
      <vt:lpstr>Use and Reuse Trusted Components</vt:lpstr>
      <vt:lpstr>Defense in Depth</vt:lpstr>
      <vt:lpstr>Only as Secure as the Weakest Link</vt:lpstr>
      <vt:lpstr>Security By Obscurity Won't Work</vt:lpstr>
      <vt:lpstr>Compartmentalization (Separation of Privileges)</vt:lpstr>
      <vt:lpstr>PowerPoint Presentation</vt:lpstr>
    </vt:vector>
  </TitlesOfParts>
  <Company>&lt;egyptian hak&gt;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NITC yearly Work Plan  FY2065/66</dc:title>
  <dc:creator>Sunil</dc:creator>
  <cp:lastModifiedBy>baburd</cp:lastModifiedBy>
  <cp:revision>410</cp:revision>
  <dcterms:created xsi:type="dcterms:W3CDTF">2008-08-03T08:42:07Z</dcterms:created>
  <dcterms:modified xsi:type="dcterms:W3CDTF">2019-04-26T07:27:07Z</dcterms:modified>
</cp:coreProperties>
</file>