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44"/>
  </p:notesMasterIdLst>
  <p:handoutMasterIdLst>
    <p:handoutMasterId r:id="rId45"/>
  </p:handoutMasterIdLst>
  <p:sldIdLst>
    <p:sldId id="256" r:id="rId2"/>
    <p:sldId id="257" r:id="rId3"/>
    <p:sldId id="258" r:id="rId4"/>
    <p:sldId id="259" r:id="rId5"/>
    <p:sldId id="261" r:id="rId6"/>
    <p:sldId id="262" r:id="rId7"/>
    <p:sldId id="263" r:id="rId8"/>
    <p:sldId id="264" r:id="rId9"/>
    <p:sldId id="265" r:id="rId10"/>
    <p:sldId id="267" r:id="rId11"/>
    <p:sldId id="268" r:id="rId12"/>
    <p:sldId id="271" r:id="rId13"/>
    <p:sldId id="272" r:id="rId14"/>
    <p:sldId id="273" r:id="rId15"/>
    <p:sldId id="274" r:id="rId16"/>
    <p:sldId id="275" r:id="rId17"/>
    <p:sldId id="276" r:id="rId18"/>
    <p:sldId id="278" r:id="rId19"/>
    <p:sldId id="279" r:id="rId20"/>
    <p:sldId id="280" r:id="rId21"/>
    <p:sldId id="281" r:id="rId22"/>
    <p:sldId id="282" r:id="rId23"/>
    <p:sldId id="284" r:id="rId24"/>
    <p:sldId id="286" r:id="rId25"/>
    <p:sldId id="287" r:id="rId26"/>
    <p:sldId id="288" r:id="rId27"/>
    <p:sldId id="289" r:id="rId28"/>
    <p:sldId id="290" r:id="rId29"/>
    <p:sldId id="291" r:id="rId30"/>
    <p:sldId id="293" r:id="rId31"/>
    <p:sldId id="295" r:id="rId32"/>
    <p:sldId id="296" r:id="rId33"/>
    <p:sldId id="297" r:id="rId34"/>
    <p:sldId id="298" r:id="rId35"/>
    <p:sldId id="299" r:id="rId36"/>
    <p:sldId id="300" r:id="rId37"/>
    <p:sldId id="301" r:id="rId38"/>
    <p:sldId id="302" r:id="rId39"/>
    <p:sldId id="303" r:id="rId40"/>
    <p:sldId id="304" r:id="rId41"/>
    <p:sldId id="305" r:id="rId42"/>
    <p:sldId id="307" r:id="rId43"/>
  </p:sldIdLst>
  <p:sldSz cx="9144000" cy="6858000" type="screen4x3"/>
  <p:notesSz cx="6761163" cy="994251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28" autoAdjust="0"/>
    <p:restoredTop sz="85714" autoAdjust="0"/>
  </p:normalViewPr>
  <p:slideViewPr>
    <p:cSldViewPr>
      <p:cViewPr varScale="1">
        <p:scale>
          <a:sx n="64" d="100"/>
          <a:sy n="64" d="100"/>
        </p:scale>
        <p:origin x="162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29050" y="0"/>
            <a:ext cx="2930525"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61BA95B6-A81E-48D4-9644-B11B2204E595}" type="datetimeFigureOut">
              <a:rPr lang="en-US"/>
              <a:pPr>
                <a:defRPr/>
              </a:pPr>
              <a:t>5/26/2017</a:t>
            </a:fld>
            <a:endParaRPr lang="en-US"/>
          </a:p>
        </p:txBody>
      </p:sp>
      <p:sp>
        <p:nvSpPr>
          <p:cNvPr id="4" name="Footer Placeholder 3"/>
          <p:cNvSpPr>
            <a:spLocks noGrp="1"/>
          </p:cNvSpPr>
          <p:nvPr>
            <p:ph type="ftr" sz="quarter" idx="2"/>
          </p:nvPr>
        </p:nvSpPr>
        <p:spPr>
          <a:xfrm>
            <a:off x="0" y="9444038"/>
            <a:ext cx="2930525"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29050" y="9444038"/>
            <a:ext cx="293052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047526C-0293-4053-B044-FA2EB4289920}" type="slidenum">
              <a:rPr lang="en-US" altLang="en-US"/>
              <a:pPr>
                <a:defRPr/>
              </a:pPr>
              <a:t>‹#›</a:t>
            </a:fld>
            <a:endParaRPr lang="en-US" altLang="en-US"/>
          </a:p>
        </p:txBody>
      </p:sp>
    </p:spTree>
    <p:extLst>
      <p:ext uri="{BB962C8B-B14F-4D97-AF65-F5344CB8AC3E}">
        <p14:creationId xmlns:p14="http://schemas.microsoft.com/office/powerpoint/2010/main" val="3042973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29050" y="0"/>
            <a:ext cx="2930525"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fld id="{96F7DC12-8F17-4F12-817F-936D16C8E92D}" type="datetimeFigureOut">
              <a:rPr lang="en-US"/>
              <a:pPr>
                <a:defRPr/>
              </a:pPr>
              <a:t>5/26/2017</a:t>
            </a:fld>
            <a:endParaRPr lang="en-US"/>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6275" y="4722813"/>
            <a:ext cx="5408613" cy="447357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44038"/>
            <a:ext cx="2930525"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29050" y="9444038"/>
            <a:ext cx="293052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C0B80B0-DE66-4559-9066-098E51471FE1}" type="slidenum">
              <a:rPr lang="en-US" altLang="en-US"/>
              <a:pPr>
                <a:defRPr/>
              </a:pPr>
              <a:t>‹#›</a:t>
            </a:fld>
            <a:endParaRPr lang="en-US" altLang="en-US"/>
          </a:p>
        </p:txBody>
      </p:sp>
    </p:spTree>
    <p:extLst>
      <p:ext uri="{BB962C8B-B14F-4D97-AF65-F5344CB8AC3E}">
        <p14:creationId xmlns:p14="http://schemas.microsoft.com/office/powerpoint/2010/main" val="14613530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5540" name="Slide Number Placeholder 3"/>
          <p:cNvSpPr>
            <a:spLocks noGrp="1"/>
          </p:cNvSpPr>
          <p:nvPr>
            <p:ph type="sldNum" sz="quarter" idx="5"/>
          </p:nvPr>
        </p:nvSpPr>
        <p:spPr bwMode="auto">
          <a:noFill/>
          <a:ln>
            <a:miter lim="800000"/>
            <a:headEnd/>
            <a:tailEnd/>
          </a:ln>
        </p:spPr>
        <p:txBody>
          <a:bodyPr/>
          <a:lstStyle/>
          <a:p>
            <a:fld id="{4E8627D2-93A9-489C-A4F0-175E68ABFEEC}" type="slidenum">
              <a:rPr lang="en-US" smtClean="0">
                <a:latin typeface="Arial" pitchFamily="34" charset="0"/>
                <a:cs typeface="Arial" pitchFamily="34" charset="0"/>
              </a:rPr>
              <a:pPr/>
              <a:t>1</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212492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B542E1-37C1-47A4-9DEB-54FADFDB5440}" type="slidenum">
              <a:rPr lang="en-US"/>
              <a:pPr/>
              <a:t>12</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pPr marL="247650" indent="-247650"/>
            <a:endParaRPr lang="en-US" b="1" i="1" dirty="0"/>
          </a:p>
        </p:txBody>
      </p:sp>
    </p:spTree>
    <p:extLst>
      <p:ext uri="{BB962C8B-B14F-4D97-AF65-F5344CB8AC3E}">
        <p14:creationId xmlns:p14="http://schemas.microsoft.com/office/powerpoint/2010/main" val="2365405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1CF8F1-3883-4EB4-9902-A6A993BFDBB2}" type="slidenum">
              <a:rPr lang="en-US"/>
              <a:pPr/>
              <a:t>13</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pPr marL="247650" indent="-247650">
              <a:lnSpc>
                <a:spcPct val="90000"/>
              </a:lnSpc>
            </a:pPr>
            <a:endParaRPr lang="en-US" sz="900" dirty="0"/>
          </a:p>
        </p:txBody>
      </p:sp>
    </p:spTree>
    <p:extLst>
      <p:ext uri="{BB962C8B-B14F-4D97-AF65-F5344CB8AC3E}">
        <p14:creationId xmlns:p14="http://schemas.microsoft.com/office/powerpoint/2010/main" val="3730487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49A318-9B6E-439C-8B2C-56A8D2452E80}" type="slidenum">
              <a:rPr lang="en-US"/>
              <a:pPr/>
              <a:t>14</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pPr marL="247650" indent="-247650"/>
            <a:endParaRPr lang="en-US" dirty="0"/>
          </a:p>
        </p:txBody>
      </p:sp>
    </p:spTree>
    <p:extLst>
      <p:ext uri="{BB962C8B-B14F-4D97-AF65-F5344CB8AC3E}">
        <p14:creationId xmlns:p14="http://schemas.microsoft.com/office/powerpoint/2010/main" val="2990802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0210DC-17A7-4578-995C-24B01FC5CDFB}" type="slidenum">
              <a:rPr lang="en-US"/>
              <a:pPr/>
              <a:t>15</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marL="247650" indent="-247650"/>
            <a:endParaRPr lang="en-US" dirty="0"/>
          </a:p>
        </p:txBody>
      </p:sp>
    </p:spTree>
    <p:extLst>
      <p:ext uri="{BB962C8B-B14F-4D97-AF65-F5344CB8AC3E}">
        <p14:creationId xmlns:p14="http://schemas.microsoft.com/office/powerpoint/2010/main" val="586421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203240-8A6D-41F8-9CA8-50B25F00C003}" type="slidenum">
              <a:rPr lang="en-US"/>
              <a:pPr/>
              <a:t>16</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marL="247650" indent="-247650"/>
            <a:endParaRPr lang="en-US" dirty="0"/>
          </a:p>
        </p:txBody>
      </p:sp>
    </p:spTree>
    <p:extLst>
      <p:ext uri="{BB962C8B-B14F-4D97-AF65-F5344CB8AC3E}">
        <p14:creationId xmlns:p14="http://schemas.microsoft.com/office/powerpoint/2010/main" val="1890638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A09784-5301-438A-9651-5BDB85462528}" type="slidenum">
              <a:rPr lang="en-US"/>
              <a:pPr/>
              <a:t>18</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pPr marL="247650" indent="-247650"/>
            <a:endParaRPr lang="en-US" dirty="0"/>
          </a:p>
        </p:txBody>
      </p:sp>
    </p:spTree>
    <p:extLst>
      <p:ext uri="{BB962C8B-B14F-4D97-AF65-F5344CB8AC3E}">
        <p14:creationId xmlns:p14="http://schemas.microsoft.com/office/powerpoint/2010/main" val="22896669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F2E94-E868-44CF-B3D7-71AA57519966}" type="slidenum">
              <a:rPr lang="en-US"/>
              <a:pPr/>
              <a:t>23</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pPr marL="247650" indent="-247650">
              <a:lnSpc>
                <a:spcPct val="90000"/>
              </a:lnSpc>
            </a:pPr>
            <a:endParaRPr lang="en-US" sz="900" dirty="0"/>
          </a:p>
        </p:txBody>
      </p:sp>
    </p:spTree>
    <p:extLst>
      <p:ext uri="{BB962C8B-B14F-4D97-AF65-F5344CB8AC3E}">
        <p14:creationId xmlns:p14="http://schemas.microsoft.com/office/powerpoint/2010/main" val="2667181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FB54BB-81CC-45AC-B77E-D6ECA8BF55D6}" type="slidenum">
              <a:rPr lang="en-US"/>
              <a:pPr/>
              <a:t>25</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pPr marL="247650" indent="-247650"/>
            <a:endParaRPr lang="en-US" dirty="0"/>
          </a:p>
        </p:txBody>
      </p:sp>
    </p:spTree>
    <p:extLst>
      <p:ext uri="{BB962C8B-B14F-4D97-AF65-F5344CB8AC3E}">
        <p14:creationId xmlns:p14="http://schemas.microsoft.com/office/powerpoint/2010/main" val="21077051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544EF9-6E24-474F-88BC-859463F6D959}" type="slidenum">
              <a:rPr lang="en-US"/>
              <a:pPr/>
              <a:t>26</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pPr marL="247650" indent="-247650"/>
            <a:endParaRPr lang="en-US" sz="1000" dirty="0"/>
          </a:p>
        </p:txBody>
      </p:sp>
    </p:spTree>
    <p:extLst>
      <p:ext uri="{BB962C8B-B14F-4D97-AF65-F5344CB8AC3E}">
        <p14:creationId xmlns:p14="http://schemas.microsoft.com/office/powerpoint/2010/main" val="25394516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3543A2-8034-4A8F-9855-ECFB70308A3C}" type="slidenum">
              <a:rPr lang="en-US"/>
              <a:pPr/>
              <a:t>27</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pPr marL="247650" indent="-247650">
              <a:lnSpc>
                <a:spcPct val="90000"/>
              </a:lnSpc>
            </a:pPr>
            <a:endParaRPr lang="en-US" sz="1000" dirty="0"/>
          </a:p>
        </p:txBody>
      </p:sp>
    </p:spTree>
    <p:extLst>
      <p:ext uri="{BB962C8B-B14F-4D97-AF65-F5344CB8AC3E}">
        <p14:creationId xmlns:p14="http://schemas.microsoft.com/office/powerpoint/2010/main" val="37206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noFill/>
          <a:ln>
            <a:miter lim="800000"/>
            <a:headEnd/>
            <a:tailEnd/>
          </a:ln>
        </p:spPr>
        <p:txBody>
          <a:bodyPr/>
          <a:lstStyle/>
          <a:p>
            <a:fld id="{6DFAAE0E-2C1B-4968-8889-DF2A9C58539E}" type="slidenum">
              <a:rPr lang="zh-TW" altLang="en-US" smtClean="0">
                <a:latin typeface="Arial" pitchFamily="34" charset="0"/>
                <a:cs typeface="Arial" pitchFamily="34" charset="0"/>
              </a:rPr>
              <a:pPr/>
              <a:t>2</a:t>
            </a:fld>
            <a:endParaRPr lang="en-US" altLang="zh-TW" dirty="0" smtClean="0">
              <a:latin typeface="Arial" pitchFamily="34" charset="0"/>
              <a:cs typeface="Arial" pitchFamily="34" charset="0"/>
            </a:endParaRPr>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tLang="zh-TW" sz="1000" dirty="0" smtClean="0"/>
          </a:p>
        </p:txBody>
      </p:sp>
    </p:spTree>
    <p:extLst>
      <p:ext uri="{BB962C8B-B14F-4D97-AF65-F5344CB8AC3E}">
        <p14:creationId xmlns:p14="http://schemas.microsoft.com/office/powerpoint/2010/main" val="9992342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E7AED3-5801-4195-997C-57A6416D4CFC}" type="slidenum">
              <a:rPr lang="en-US"/>
              <a:pPr/>
              <a:t>29</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pPr marL="247650" indent="-247650">
              <a:lnSpc>
                <a:spcPct val="90000"/>
              </a:lnSpc>
            </a:pPr>
            <a:endParaRPr lang="en-US" sz="1000" dirty="0"/>
          </a:p>
        </p:txBody>
      </p:sp>
    </p:spTree>
    <p:extLst>
      <p:ext uri="{BB962C8B-B14F-4D97-AF65-F5344CB8AC3E}">
        <p14:creationId xmlns:p14="http://schemas.microsoft.com/office/powerpoint/2010/main" val="20651439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438908-6259-4081-B59D-F77DDFDFC38D}" type="slidenum">
              <a:rPr lang="en-US"/>
              <a:pPr/>
              <a:t>30</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r>
              <a:rPr lang="en-US"/>
              <a:t>All references are from All in One Book (Shon Harris, 2005)</a:t>
            </a:r>
          </a:p>
          <a:p>
            <a:endParaRPr lang="en-US"/>
          </a:p>
        </p:txBody>
      </p:sp>
    </p:spTree>
    <p:extLst>
      <p:ext uri="{BB962C8B-B14F-4D97-AF65-F5344CB8AC3E}">
        <p14:creationId xmlns:p14="http://schemas.microsoft.com/office/powerpoint/2010/main" val="40099486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4860D3-2EDD-4918-85E9-E34672A95338}" type="slidenum">
              <a:rPr lang="en-US"/>
              <a:pPr/>
              <a:t>34</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pPr marL="247650" indent="-247650"/>
            <a:endParaRPr lang="en-US" dirty="0"/>
          </a:p>
        </p:txBody>
      </p:sp>
    </p:spTree>
    <p:extLst>
      <p:ext uri="{BB962C8B-B14F-4D97-AF65-F5344CB8AC3E}">
        <p14:creationId xmlns:p14="http://schemas.microsoft.com/office/powerpoint/2010/main" val="17830614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F4B6DD-3A0E-4E9D-82CE-61369C58209F}" type="slidenum">
              <a:rPr lang="en-US"/>
              <a:pPr/>
              <a:t>35</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pPr marL="247650" indent="-247650">
              <a:lnSpc>
                <a:spcPct val="90000"/>
              </a:lnSpc>
            </a:pPr>
            <a:endParaRPr lang="en-US" sz="1000" dirty="0"/>
          </a:p>
        </p:txBody>
      </p:sp>
    </p:spTree>
    <p:extLst>
      <p:ext uri="{BB962C8B-B14F-4D97-AF65-F5344CB8AC3E}">
        <p14:creationId xmlns:p14="http://schemas.microsoft.com/office/powerpoint/2010/main" val="26943970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FBEFFC-D689-425E-A3B2-BF136155D1F2}" type="slidenum">
              <a:rPr lang="en-US"/>
              <a:pPr/>
              <a:t>36</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pPr marL="247650" indent="-247650"/>
            <a:endParaRPr lang="en-US" dirty="0"/>
          </a:p>
        </p:txBody>
      </p:sp>
    </p:spTree>
    <p:extLst>
      <p:ext uri="{BB962C8B-B14F-4D97-AF65-F5344CB8AC3E}">
        <p14:creationId xmlns:p14="http://schemas.microsoft.com/office/powerpoint/2010/main" val="5719753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2583BC-4A95-44AC-946C-0D375EBCBC31}" type="slidenum">
              <a:rPr lang="en-US"/>
              <a:pPr/>
              <a:t>37</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pPr marL="247650" indent="-247650">
              <a:lnSpc>
                <a:spcPct val="90000"/>
              </a:lnSpc>
            </a:pPr>
            <a:endParaRPr lang="en-US" sz="1000" dirty="0"/>
          </a:p>
        </p:txBody>
      </p:sp>
    </p:spTree>
    <p:extLst>
      <p:ext uri="{BB962C8B-B14F-4D97-AF65-F5344CB8AC3E}">
        <p14:creationId xmlns:p14="http://schemas.microsoft.com/office/powerpoint/2010/main" val="16304950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B33852-9CAC-4372-A6C3-22D526154843}" type="slidenum">
              <a:rPr lang="en-US"/>
              <a:pPr/>
              <a:t>38</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pPr marL="247650" indent="-247650">
              <a:lnSpc>
                <a:spcPct val="80000"/>
              </a:lnSpc>
            </a:pPr>
            <a:endParaRPr lang="en-US" sz="800" dirty="0"/>
          </a:p>
        </p:txBody>
      </p:sp>
    </p:spTree>
    <p:extLst>
      <p:ext uri="{BB962C8B-B14F-4D97-AF65-F5344CB8AC3E}">
        <p14:creationId xmlns:p14="http://schemas.microsoft.com/office/powerpoint/2010/main" val="29221073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34F161-AC7D-408E-B55C-6B64778CC0AD}" type="slidenum">
              <a:rPr lang="en-US"/>
              <a:pPr/>
              <a:t>39</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pPr marL="247650" indent="-247650">
              <a:lnSpc>
                <a:spcPct val="80000"/>
              </a:lnSpc>
            </a:pPr>
            <a:endParaRPr lang="en-US" sz="1000" dirty="0"/>
          </a:p>
        </p:txBody>
      </p:sp>
    </p:spTree>
    <p:extLst>
      <p:ext uri="{BB962C8B-B14F-4D97-AF65-F5344CB8AC3E}">
        <p14:creationId xmlns:p14="http://schemas.microsoft.com/office/powerpoint/2010/main" val="17279215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D8E8C0-5DC4-4D6A-88D2-988FE6C29A82}" type="slidenum">
              <a:rPr lang="en-US"/>
              <a:pPr/>
              <a:t>40</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pPr marL="247650" indent="-247650">
              <a:lnSpc>
                <a:spcPct val="80000"/>
              </a:lnSpc>
            </a:pPr>
            <a:endParaRPr lang="en-US" sz="800" dirty="0"/>
          </a:p>
        </p:txBody>
      </p:sp>
    </p:spTree>
    <p:extLst>
      <p:ext uri="{BB962C8B-B14F-4D97-AF65-F5344CB8AC3E}">
        <p14:creationId xmlns:p14="http://schemas.microsoft.com/office/powerpoint/2010/main" val="765354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FAF8F5-D8FF-407C-9552-A0AD5BFCD756}" type="slidenum">
              <a:rPr lang="en-US"/>
              <a:pPr/>
              <a:t>41</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pPr marL="247650" indent="-247650"/>
            <a:endParaRPr lang="en-US" dirty="0"/>
          </a:p>
        </p:txBody>
      </p:sp>
    </p:spTree>
    <p:extLst>
      <p:ext uri="{BB962C8B-B14F-4D97-AF65-F5344CB8AC3E}">
        <p14:creationId xmlns:p14="http://schemas.microsoft.com/office/powerpoint/2010/main" val="1550871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566028-AC2A-4038-A549-A7BF617FB420}" type="slidenum">
              <a:rPr lang="en-US"/>
              <a:pPr/>
              <a:t>3</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16253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6500" name="Slide Number Placeholder 3"/>
          <p:cNvSpPr>
            <a:spLocks noGrp="1"/>
          </p:cNvSpPr>
          <p:nvPr>
            <p:ph type="sldNum" sz="quarter" idx="5"/>
          </p:nvPr>
        </p:nvSpPr>
        <p:spPr bwMode="auto">
          <a:noFill/>
          <a:ln>
            <a:miter lim="800000"/>
            <a:headEnd/>
            <a:tailEnd/>
          </a:ln>
        </p:spPr>
        <p:txBody>
          <a:bodyPr/>
          <a:lstStyle/>
          <a:p>
            <a:fld id="{A63CB7BA-8347-402A-9083-84011892B70B}" type="slidenum">
              <a:rPr lang="en-US" smtClean="0">
                <a:latin typeface="Arial" pitchFamily="34" charset="0"/>
                <a:cs typeface="Arial" pitchFamily="34" charset="0"/>
              </a:rPr>
              <a:pPr/>
              <a:t>42</a:t>
            </a:fld>
            <a:endParaRPr lang="en-US" smtClean="0">
              <a:latin typeface="Arial" pitchFamily="34" charset="0"/>
              <a:cs typeface="Arial" pitchFamily="34" charset="0"/>
            </a:endParaRPr>
          </a:p>
        </p:txBody>
      </p:sp>
    </p:spTree>
    <p:extLst>
      <p:ext uri="{BB962C8B-B14F-4D97-AF65-F5344CB8AC3E}">
        <p14:creationId xmlns:p14="http://schemas.microsoft.com/office/powerpoint/2010/main" val="1163000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E30580-37E9-4B3C-977B-46ECCCA6F175}" type="slidenum">
              <a:rPr lang="en-US"/>
              <a:pPr/>
              <a:t>4</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pPr marL="247650" indent="-247650">
              <a:lnSpc>
                <a:spcPct val="80000"/>
              </a:lnSpc>
            </a:pPr>
            <a:endParaRPr lang="en-US" sz="900" dirty="0"/>
          </a:p>
        </p:txBody>
      </p:sp>
    </p:spTree>
    <p:extLst>
      <p:ext uri="{BB962C8B-B14F-4D97-AF65-F5344CB8AC3E}">
        <p14:creationId xmlns:p14="http://schemas.microsoft.com/office/powerpoint/2010/main" val="1743595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E3E569-C224-4E03-A657-DC0C567F4D55}" type="slidenum">
              <a:rPr lang="en-US"/>
              <a:pPr/>
              <a:t>6</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pPr marL="228600" indent="-228600"/>
            <a:endParaRPr lang="en-US" dirty="0"/>
          </a:p>
        </p:txBody>
      </p:sp>
    </p:spTree>
    <p:extLst>
      <p:ext uri="{BB962C8B-B14F-4D97-AF65-F5344CB8AC3E}">
        <p14:creationId xmlns:p14="http://schemas.microsoft.com/office/powerpoint/2010/main" val="559387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AF399B-9D81-4E06-9A5E-C2A8BAB3F225}" type="slidenum">
              <a:rPr lang="en-US"/>
              <a:pPr/>
              <a:t>7</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marL="247650" indent="-247650">
              <a:lnSpc>
                <a:spcPct val="90000"/>
              </a:lnSpc>
            </a:pPr>
            <a:endParaRPr lang="en-US" sz="900" dirty="0"/>
          </a:p>
        </p:txBody>
      </p:sp>
    </p:spTree>
    <p:extLst>
      <p:ext uri="{BB962C8B-B14F-4D97-AF65-F5344CB8AC3E}">
        <p14:creationId xmlns:p14="http://schemas.microsoft.com/office/powerpoint/2010/main" val="2217941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FAE6C1-20B0-43EC-99AF-ECC15F5FC1A2}" type="slidenum">
              <a:rPr lang="en-US"/>
              <a:pPr/>
              <a:t>9</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pPr marL="247650" indent="-247650">
              <a:lnSpc>
                <a:spcPct val="80000"/>
              </a:lnSpc>
            </a:pPr>
            <a:endParaRPr lang="en-US" sz="800" dirty="0"/>
          </a:p>
        </p:txBody>
      </p:sp>
    </p:spTree>
    <p:extLst>
      <p:ext uri="{BB962C8B-B14F-4D97-AF65-F5344CB8AC3E}">
        <p14:creationId xmlns:p14="http://schemas.microsoft.com/office/powerpoint/2010/main" val="354941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22623C-8049-4C14-A52E-BE5957BE56C7}" type="slidenum">
              <a:rPr lang="en-US"/>
              <a:pPr/>
              <a:t>10</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pPr marL="247650" indent="-247650"/>
            <a:endParaRPr lang="en-US" dirty="0"/>
          </a:p>
        </p:txBody>
      </p:sp>
    </p:spTree>
    <p:extLst>
      <p:ext uri="{BB962C8B-B14F-4D97-AF65-F5344CB8AC3E}">
        <p14:creationId xmlns:p14="http://schemas.microsoft.com/office/powerpoint/2010/main" val="4086317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23F3B0-5718-4870-A4EE-61BF19163D83}" type="slidenum">
              <a:rPr lang="en-US"/>
              <a:pPr/>
              <a:t>11</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pPr marL="228600" indent="-228600"/>
            <a:endParaRPr lang="en-US" sz="1000" dirty="0"/>
          </a:p>
        </p:txBody>
      </p:sp>
    </p:spTree>
    <p:extLst>
      <p:ext uri="{BB962C8B-B14F-4D97-AF65-F5344CB8AC3E}">
        <p14:creationId xmlns:p14="http://schemas.microsoft.com/office/powerpoint/2010/main" val="691676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1910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1143000"/>
            <a:ext cx="7543800" cy="2801112"/>
          </a:xfrm>
        </p:spPr>
        <p:txBody>
          <a:bodyPr/>
          <a:lstStyle>
            <a:lvl1pPr algn="l">
              <a:lnSpc>
                <a:spcPct val="85000"/>
              </a:lnSpc>
              <a:defRPr sz="8000" spc="-50" baseline="0">
                <a:solidFill>
                  <a:schemeClr val="tx1">
                    <a:lumMod val="85000"/>
                    <a:lumOff val="1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69CBC58-344A-4F82-8E65-7D1B2AF13FA7}" type="slidenum">
              <a:rPr lang="en-US" altLang="en-US"/>
              <a:pPr>
                <a:defRPr/>
              </a:pPr>
              <a:t>‹#›</a:t>
            </a:fld>
            <a:endParaRPr lang="en-US" altLang="en-US"/>
          </a:p>
        </p:txBody>
      </p:sp>
    </p:spTree>
    <p:extLst>
      <p:ext uri="{BB962C8B-B14F-4D97-AF65-F5344CB8AC3E}">
        <p14:creationId xmlns:p14="http://schemas.microsoft.com/office/powerpoint/2010/main" val="4034739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068845-B4EA-4207-93BC-0ABD684BBD77}" type="slidenum">
              <a:rPr lang="en-US" altLang="en-US"/>
              <a:pPr>
                <a:defRPr/>
              </a:pPr>
              <a:t>‹#›</a:t>
            </a:fld>
            <a:endParaRPr lang="en-US" altLang="en-US"/>
          </a:p>
        </p:txBody>
      </p:sp>
    </p:spTree>
    <p:extLst>
      <p:ext uri="{BB962C8B-B14F-4D97-AF65-F5344CB8AC3E}">
        <p14:creationId xmlns:p14="http://schemas.microsoft.com/office/powerpoint/2010/main" val="1138145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D6034CB-ECBA-4E82-BE18-D401485EC2D4}" type="slidenum">
              <a:rPr lang="en-US" altLang="en-US"/>
              <a:pPr>
                <a:defRPr/>
              </a:pPr>
              <a:t>‹#›</a:t>
            </a:fld>
            <a:endParaRPr lang="en-US" altLang="en-US"/>
          </a:p>
        </p:txBody>
      </p:sp>
    </p:spTree>
    <p:extLst>
      <p:ext uri="{BB962C8B-B14F-4D97-AF65-F5344CB8AC3E}">
        <p14:creationId xmlns:p14="http://schemas.microsoft.com/office/powerpoint/2010/main" val="3653505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543800" cy="816038"/>
          </a:xfrm>
        </p:spPr>
        <p:txBody>
          <a:bodyPr>
            <a:noAutofit/>
          </a:bodyPr>
          <a:lstStyle>
            <a:lvl1pPr>
              <a:defRPr sz="4800"/>
            </a:lvl1pPr>
          </a:lstStyle>
          <a:p>
            <a:r>
              <a:rPr lang="en-US" dirty="0" smtClean="0"/>
              <a:t>Click to edit Master title style</a:t>
            </a:r>
            <a:endParaRPr lang="en-US" dirty="0"/>
          </a:p>
        </p:txBody>
      </p:sp>
      <p:sp>
        <p:nvSpPr>
          <p:cNvPr id="3" name="Content Placeholder 2"/>
          <p:cNvSpPr>
            <a:spLocks noGrp="1"/>
          </p:cNvSpPr>
          <p:nvPr>
            <p:ph idx="1"/>
          </p:nvPr>
        </p:nvSpPr>
        <p:spPr>
          <a:xfrm>
            <a:off x="822959" y="1447800"/>
            <a:ext cx="7543801" cy="4572000"/>
          </a:xfrm>
        </p:spPr>
        <p:txBody>
          <a:bodyPr>
            <a:normAutofit/>
          </a:bodyPr>
          <a:lstStyle>
            <a:lvl1pPr>
              <a:defRPr sz="2800"/>
            </a:lvl1pPr>
            <a:lvl2pPr>
              <a:defRPr sz="24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CA653C-EFA0-4565-9868-DB2D7FAEE352}" type="slidenum">
              <a:rPr lang="en-US" altLang="en-US"/>
              <a:pPr>
                <a:defRPr/>
              </a:pPr>
              <a:t>‹#›</a:t>
            </a:fld>
            <a:endParaRPr lang="en-US" altLang="en-US"/>
          </a:p>
        </p:txBody>
      </p:sp>
    </p:spTree>
    <p:extLst>
      <p:ext uri="{BB962C8B-B14F-4D97-AF65-F5344CB8AC3E}">
        <p14:creationId xmlns:p14="http://schemas.microsoft.com/office/powerpoint/2010/main" val="1143694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flipV="1">
            <a:off x="906463" y="2895600"/>
            <a:ext cx="7459662" cy="1905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533400"/>
            <a:ext cx="7543800" cy="2191512"/>
          </a:xfrm>
        </p:spPr>
        <p:txBody>
          <a:bodyPr anchorCtr="0"/>
          <a:lstStyle>
            <a:lvl1pPr>
              <a:lnSpc>
                <a:spcPct val="85000"/>
              </a:lnSpc>
              <a:defRPr sz="8000" b="0">
                <a:solidFill>
                  <a:schemeClr val="tx1">
                    <a:lumMod val="85000"/>
                    <a:lumOff val="1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22960" y="3200400"/>
            <a:ext cx="7543800" cy="1524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6499DC4-4315-4975-AC1F-9EDCBB438E93}" type="slidenum">
              <a:rPr lang="en-US" altLang="en-US"/>
              <a:pPr>
                <a:defRPr/>
              </a:pPr>
              <a:t>‹#›</a:t>
            </a:fld>
            <a:endParaRPr lang="en-US" altLang="en-US"/>
          </a:p>
        </p:txBody>
      </p:sp>
    </p:spTree>
    <p:extLst>
      <p:ext uri="{BB962C8B-B14F-4D97-AF65-F5344CB8AC3E}">
        <p14:creationId xmlns:p14="http://schemas.microsoft.com/office/powerpoint/2010/main" val="1107878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381000"/>
            <a:ext cx="7543800" cy="89916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C72E950-104A-4749-9A60-EEC8324CBD9F}" type="slidenum">
              <a:rPr lang="en-US" altLang="en-US"/>
              <a:pPr>
                <a:defRPr/>
              </a:pPr>
              <a:t>‹#›</a:t>
            </a:fld>
            <a:endParaRPr lang="en-US" altLang="en-US"/>
          </a:p>
        </p:txBody>
      </p:sp>
    </p:spTree>
    <p:extLst>
      <p:ext uri="{BB962C8B-B14F-4D97-AF65-F5344CB8AC3E}">
        <p14:creationId xmlns:p14="http://schemas.microsoft.com/office/powerpoint/2010/main" val="2506412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59B37AE-77BE-4B83-A568-EAA0F8B63CF2}" type="slidenum">
              <a:rPr lang="en-US" altLang="en-US"/>
              <a:pPr>
                <a:defRPr/>
              </a:pPr>
              <a:t>‹#›</a:t>
            </a:fld>
            <a:endParaRPr lang="en-US" altLang="en-US"/>
          </a:p>
        </p:txBody>
      </p:sp>
    </p:spTree>
    <p:extLst>
      <p:ext uri="{BB962C8B-B14F-4D97-AF65-F5344CB8AC3E}">
        <p14:creationId xmlns:p14="http://schemas.microsoft.com/office/powerpoint/2010/main" val="1762958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0AC902C-4B5B-477E-BA30-FDEB459A8FAF}" type="slidenum">
              <a:rPr lang="en-US" altLang="en-US"/>
              <a:pPr>
                <a:defRPr/>
              </a:pPr>
              <a:t>‹#›</a:t>
            </a:fld>
            <a:endParaRPr lang="en-US" altLang="en-US"/>
          </a:p>
        </p:txBody>
      </p:sp>
    </p:spTree>
    <p:extLst>
      <p:ext uri="{BB962C8B-B14F-4D97-AF65-F5344CB8AC3E}">
        <p14:creationId xmlns:p14="http://schemas.microsoft.com/office/powerpoint/2010/main" val="2133373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endParaRPr lang="en-US"/>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6" name="Slide Number Placeholder 8"/>
          <p:cNvSpPr>
            <a:spLocks noGrp="1"/>
          </p:cNvSpPr>
          <p:nvPr>
            <p:ph type="sldNum" sz="quarter" idx="12"/>
          </p:nvPr>
        </p:nvSpPr>
        <p:spPr/>
        <p:txBody>
          <a:bodyPr/>
          <a:lstStyle>
            <a:lvl1pPr>
              <a:defRPr/>
            </a:lvl1pPr>
          </a:lstStyle>
          <a:p>
            <a:pPr>
              <a:defRPr/>
            </a:pPr>
            <a:fld id="{12D301DA-C5CE-4848-AE97-99B8D5A03C73}" type="slidenum">
              <a:rPr lang="en-US" altLang="en-US"/>
              <a:pPr>
                <a:defRPr/>
              </a:pPr>
              <a:t>‹#›</a:t>
            </a:fld>
            <a:endParaRPr lang="en-US" altLang="en-US"/>
          </a:p>
        </p:txBody>
      </p:sp>
    </p:spTree>
    <p:extLst>
      <p:ext uri="{BB962C8B-B14F-4D97-AF65-F5344CB8AC3E}">
        <p14:creationId xmlns:p14="http://schemas.microsoft.com/office/powerpoint/2010/main" val="4233185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349250" y="6459538"/>
            <a:ext cx="1963738" cy="365125"/>
          </a:xfrm>
        </p:spPr>
        <p:txBody>
          <a:bodyPr/>
          <a:lstStyle>
            <a:lvl1pPr algn="l">
              <a:defRPr/>
            </a:lvl1pPr>
          </a:lstStyle>
          <a:p>
            <a:pPr>
              <a:defRPr/>
            </a:pPr>
            <a:endParaRPr lang="en-US"/>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en-US"/>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20C76839-7C6A-4262-A220-ABEE7D828279}" type="slidenum">
              <a:rPr lang="en-US" altLang="en-US"/>
              <a:pPr>
                <a:defRPr/>
              </a:pPr>
              <a:t>‹#›</a:t>
            </a:fld>
            <a:endParaRPr lang="en-US" altLang="en-US"/>
          </a:p>
        </p:txBody>
      </p:sp>
    </p:spTree>
    <p:extLst>
      <p:ext uri="{BB962C8B-B14F-4D97-AF65-F5344CB8AC3E}">
        <p14:creationId xmlns:p14="http://schemas.microsoft.com/office/powerpoint/2010/main" val="56539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0D5FCCE5-B314-4CCC-A402-CBB6D4D73BC3}" type="slidenum">
              <a:rPr lang="en-US" altLang="en-US"/>
              <a:pPr>
                <a:defRPr/>
              </a:pPr>
              <a:t>‹#›</a:t>
            </a:fld>
            <a:endParaRPr lang="en-US" altLang="en-US"/>
          </a:p>
        </p:txBody>
      </p:sp>
    </p:spTree>
    <p:extLst>
      <p:ext uri="{BB962C8B-B14F-4D97-AF65-F5344CB8AC3E}">
        <p14:creationId xmlns:p14="http://schemas.microsoft.com/office/powerpoint/2010/main" val="3838362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228600"/>
            <a:ext cx="7543800" cy="822325"/>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1029" name="Text Placeholder 2"/>
          <p:cNvSpPr>
            <a:spLocks noGrp="1"/>
          </p:cNvSpPr>
          <p:nvPr>
            <p:ph type="body" idx="1"/>
          </p:nvPr>
        </p:nvSpPr>
        <p:spPr bwMode="auto">
          <a:xfrm>
            <a:off x="822325" y="1371600"/>
            <a:ext cx="7543800" cy="449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eaLnBrk="1" hangingPunct="1">
              <a:defRPr sz="900">
                <a:solidFill>
                  <a:srgbClr val="FFFFFF"/>
                </a:solidFill>
              </a:defRPr>
            </a:lvl1pPr>
          </a:lstStyle>
          <a:p>
            <a:pPr>
              <a:defRPr/>
            </a:pPr>
            <a:endParaRPr lang="en-US"/>
          </a:p>
        </p:txBody>
      </p:sp>
      <p:sp>
        <p:nvSpPr>
          <p:cNvPr id="5" name="Footer Placeholder 4"/>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eaLnBrk="1" hangingPunct="1">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lIns="91440" tIns="45720" rIns="91440" bIns="45720" rtlCol="0" anchor="ctr"/>
          <a:lstStyle>
            <a:lvl1pPr algn="r" eaLnBrk="1" hangingPunct="1">
              <a:defRPr sz="1050">
                <a:solidFill>
                  <a:srgbClr val="FFFFFF"/>
                </a:solidFill>
              </a:defRPr>
            </a:lvl1pPr>
          </a:lstStyle>
          <a:p>
            <a:pPr>
              <a:defRPr/>
            </a:pPr>
            <a:fld id="{C9B2C56B-89FC-423D-9A97-536185BA2D4D}" type="slidenum">
              <a:rPr lang="en-US" altLang="en-US"/>
              <a:pPr>
                <a:defRPr/>
              </a:pPr>
              <a:t>‹#›</a:t>
            </a:fld>
            <a:endParaRPr lang="en-US" altLang="en-US"/>
          </a:p>
        </p:txBody>
      </p:sp>
      <p:cxnSp>
        <p:nvCxnSpPr>
          <p:cNvPr id="10" name="Straight Connector 9"/>
          <p:cNvCxnSpPr/>
          <p:nvPr/>
        </p:nvCxnSpPr>
        <p:spPr>
          <a:xfrm>
            <a:off x="83820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020" r:id="rId1"/>
    <p:sldLayoutId id="2147484015" r:id="rId2"/>
    <p:sldLayoutId id="2147484021" r:id="rId3"/>
    <p:sldLayoutId id="2147484016" r:id="rId4"/>
    <p:sldLayoutId id="2147484017" r:id="rId5"/>
    <p:sldLayoutId id="2147484018" r:id="rId6"/>
    <p:sldLayoutId id="2147484022" r:id="rId7"/>
    <p:sldLayoutId id="2147484023" r:id="rId8"/>
    <p:sldLayoutId id="2147484024" r:id="rId9"/>
    <p:sldLayoutId id="2147484019" r:id="rId10"/>
    <p:sldLayoutId id="2147484025" r:id="rId11"/>
  </p:sldLayoutIdLst>
  <p:hf hdr="0" ft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Wingdings" panose="05000000000000000000" pitchFamily="2" charset="2"/>
        <a:buChar char="v"/>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Wingdings" panose="05000000000000000000" pitchFamily="2" charset="2"/>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Arial" panose="020B060402020202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Arial" panose="020B060402020202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838200" y="2362200"/>
            <a:ext cx="7696200" cy="1828800"/>
          </a:xfrm>
        </p:spPr>
        <p:txBody>
          <a:bodyPr>
            <a:normAutofit/>
          </a:bodyPr>
          <a:lstStyle/>
          <a:p>
            <a:pPr latinLnBrk="1"/>
            <a:r>
              <a:rPr lang="en-US" sz="3600" dirty="0" smtClean="0"/>
              <a:t>Unit 4: </a:t>
            </a:r>
            <a:r>
              <a:rPr lang="en-US" sz="4400" dirty="0" smtClean="0"/>
              <a:t/>
            </a:r>
            <a:br>
              <a:rPr lang="en-US" sz="4400" dirty="0" smtClean="0"/>
            </a:br>
            <a:r>
              <a:rPr lang="en-US" sz="4400" dirty="0" smtClean="0">
                <a:solidFill>
                  <a:srgbClr val="C00000"/>
                </a:solidFill>
              </a:rPr>
              <a:t>Authentication and Access Control </a:t>
            </a:r>
            <a:br>
              <a:rPr lang="en-US" sz="4400" dirty="0" smtClean="0">
                <a:solidFill>
                  <a:srgbClr val="C00000"/>
                </a:solidFill>
              </a:rPr>
            </a:br>
            <a:endParaRPr lang="en-US" sz="4400" dirty="0" smtClean="0">
              <a:solidFill>
                <a:srgbClr val="C00000"/>
              </a:solidFill>
            </a:endParaRPr>
          </a:p>
        </p:txBody>
      </p:sp>
    </p:spTree>
    <p:extLst>
      <p:ext uri="{BB962C8B-B14F-4D97-AF65-F5344CB8AC3E}">
        <p14:creationId xmlns:p14="http://schemas.microsoft.com/office/powerpoint/2010/main" val="2318711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dirty="0"/>
              <a:t>Authentication</a:t>
            </a:r>
          </a:p>
        </p:txBody>
      </p:sp>
      <p:sp>
        <p:nvSpPr>
          <p:cNvPr id="53251" name="Rectangle 3"/>
          <p:cNvSpPr>
            <a:spLocks noGrp="1" noChangeArrowheads="1"/>
          </p:cNvSpPr>
          <p:nvPr>
            <p:ph type="body" idx="1"/>
          </p:nvPr>
        </p:nvSpPr>
        <p:spPr>
          <a:xfrm>
            <a:off x="76200" y="1239838"/>
            <a:ext cx="5791200" cy="5160962"/>
          </a:xfrm>
        </p:spPr>
        <p:txBody>
          <a:bodyPr/>
          <a:lstStyle/>
          <a:p>
            <a:r>
              <a:rPr lang="en-US" sz="2400" dirty="0"/>
              <a:t>Biometric systems can be hard to compare.</a:t>
            </a:r>
          </a:p>
          <a:p>
            <a:r>
              <a:rPr lang="en-US" sz="2400" dirty="0"/>
              <a:t>Type I Error:  False rejection rate</a:t>
            </a:r>
            <a:r>
              <a:rPr lang="en-US" sz="2400" dirty="0" smtClean="0"/>
              <a:t>.</a:t>
            </a:r>
          </a:p>
          <a:p>
            <a:pPr lvl="1"/>
            <a:r>
              <a:rPr lang="en-US" sz="2000" dirty="0" smtClean="0"/>
              <a:t>When a biometric system rejects an authorized individual</a:t>
            </a:r>
            <a:endParaRPr lang="en-US" sz="2000" dirty="0"/>
          </a:p>
          <a:p>
            <a:r>
              <a:rPr lang="en-US" sz="2400" dirty="0"/>
              <a:t>Type II Error:  False acceptance rate.</a:t>
            </a:r>
          </a:p>
          <a:p>
            <a:pPr lvl="1"/>
            <a:r>
              <a:rPr lang="en-US" sz="2000" dirty="0" smtClean="0"/>
              <a:t>When a biometric system accepts an individual who should have been rejected</a:t>
            </a:r>
          </a:p>
          <a:p>
            <a:pPr lvl="1"/>
            <a:r>
              <a:rPr lang="en-US" sz="2000" dirty="0" smtClean="0"/>
              <a:t>This </a:t>
            </a:r>
            <a:r>
              <a:rPr lang="en-US" sz="2000" dirty="0"/>
              <a:t>is an important error to avoid.</a:t>
            </a:r>
          </a:p>
          <a:p>
            <a:r>
              <a:rPr lang="en-US" sz="2400" dirty="0"/>
              <a:t>Crossover Error </a:t>
            </a:r>
            <a:r>
              <a:rPr lang="en-US" sz="2400" dirty="0" smtClean="0"/>
              <a:t>Rate</a:t>
            </a:r>
          </a:p>
          <a:p>
            <a:pPr lvl="1"/>
            <a:r>
              <a:rPr lang="en-US" sz="2000" dirty="0" smtClean="0"/>
              <a:t>Rating stated as a percentage and represents the point at which the false rejection rate equals the false acceptance rate.</a:t>
            </a:r>
            <a:endParaRPr lang="en-US" dirty="0"/>
          </a:p>
          <a:p>
            <a:endParaRPr lang="en-US" dirty="0"/>
          </a:p>
        </p:txBody>
      </p:sp>
      <p:pic>
        <p:nvPicPr>
          <p:cNvPr id="5" name="Picture 2" descr="201011181406_fig1"/>
          <p:cNvPicPr>
            <a:picLocks noChangeAspect="1" noChangeArrowheads="1"/>
          </p:cNvPicPr>
          <p:nvPr/>
        </p:nvPicPr>
        <p:blipFill>
          <a:blip r:embed="rId3" cstate="print"/>
          <a:srcRect/>
          <a:stretch>
            <a:fillRect/>
          </a:stretch>
        </p:blipFill>
        <p:spPr bwMode="auto">
          <a:xfrm>
            <a:off x="5638800" y="2424113"/>
            <a:ext cx="3505200" cy="2605087"/>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DB4E2C58-197C-4B89-9B06-0737ED4FAF74}" type="slidenum">
              <a:rPr lang="en-US" smtClean="0"/>
              <a:pPr>
                <a:defRPr/>
              </a:pPr>
              <a:t>10</a:t>
            </a:fld>
            <a:endParaRPr lang="en-US"/>
          </a:p>
        </p:txBody>
      </p:sp>
    </p:spTree>
    <p:extLst>
      <p:ext uri="{BB962C8B-B14F-4D97-AF65-F5344CB8AC3E}">
        <p14:creationId xmlns:p14="http://schemas.microsoft.com/office/powerpoint/2010/main" val="1666977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a:t>Authentication</a:t>
            </a:r>
          </a:p>
        </p:txBody>
      </p:sp>
      <p:sp>
        <p:nvSpPr>
          <p:cNvPr id="37891" name="Rectangle 3"/>
          <p:cNvSpPr>
            <a:spLocks noGrp="1" noChangeArrowheads="1"/>
          </p:cNvSpPr>
          <p:nvPr>
            <p:ph type="body" idx="1"/>
          </p:nvPr>
        </p:nvSpPr>
        <p:spPr>
          <a:xfrm>
            <a:off x="685800" y="1272915"/>
            <a:ext cx="7543801" cy="2438400"/>
          </a:xfrm>
        </p:spPr>
        <p:txBody>
          <a:bodyPr>
            <a:normAutofit/>
          </a:bodyPr>
          <a:lstStyle/>
          <a:p>
            <a:pPr>
              <a:spcAft>
                <a:spcPts val="1200"/>
              </a:spcAft>
            </a:pPr>
            <a:r>
              <a:rPr lang="en-US" sz="3200" dirty="0"/>
              <a:t>Passwords</a:t>
            </a:r>
          </a:p>
          <a:p>
            <a:pPr lvl="1">
              <a:spcAft>
                <a:spcPts val="1200"/>
              </a:spcAft>
            </a:pPr>
            <a:r>
              <a:rPr lang="en-US" sz="2800" dirty="0"/>
              <a:t>User name + password most common identification, authentication scheme.</a:t>
            </a:r>
          </a:p>
          <a:p>
            <a:pPr lvl="1">
              <a:spcAft>
                <a:spcPts val="1200"/>
              </a:spcAft>
            </a:pPr>
            <a:r>
              <a:rPr lang="en-US" sz="2800" dirty="0"/>
              <a:t>Weak security mechanism, must implement strong password </a:t>
            </a:r>
            <a:r>
              <a:rPr lang="en-US" sz="2800" dirty="0" smtClean="0"/>
              <a:t>protections</a:t>
            </a:r>
            <a:endParaRPr lang="en-US" sz="2800" dirty="0"/>
          </a:p>
        </p:txBody>
      </p:sp>
      <p:sp>
        <p:nvSpPr>
          <p:cNvPr id="5" name="Slide Number Placeholder 4"/>
          <p:cNvSpPr>
            <a:spLocks noGrp="1"/>
          </p:cNvSpPr>
          <p:nvPr>
            <p:ph type="sldNum" sz="quarter" idx="12"/>
          </p:nvPr>
        </p:nvSpPr>
        <p:spPr/>
        <p:txBody>
          <a:bodyPr/>
          <a:lstStyle/>
          <a:p>
            <a:pPr>
              <a:defRPr/>
            </a:pPr>
            <a:fld id="{DB4E2C58-197C-4B89-9B06-0737ED4FAF74}" type="slidenum">
              <a:rPr lang="en-US" smtClean="0"/>
              <a:pPr>
                <a:defRPr/>
              </a:pPr>
              <a:t>11</a:t>
            </a:fld>
            <a:endParaRPr lang="en-US"/>
          </a:p>
        </p:txBody>
      </p:sp>
      <p:sp>
        <p:nvSpPr>
          <p:cNvPr id="6" name="Rectangle 3"/>
          <p:cNvSpPr txBox="1">
            <a:spLocks noChangeArrowheads="1"/>
          </p:cNvSpPr>
          <p:nvPr/>
        </p:nvSpPr>
        <p:spPr bwMode="auto">
          <a:xfrm>
            <a:off x="685800" y="3720059"/>
            <a:ext cx="5867400" cy="249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normAutofit/>
          </a:bodyPr>
          <a:lst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8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Wingdings" panose="05000000000000000000" pitchFamily="2" charset="2"/>
              <a:buChar char="v"/>
              <a:defRPr sz="2400"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Wingdings" panose="05000000000000000000" pitchFamily="2" charset="2"/>
              <a:buChar char="§"/>
              <a:defRPr sz="18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Arial" panose="020B0604020202020204" pitchFamily="34" charset="0"/>
              <a:buChar char="•"/>
              <a:defRPr sz="18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Arial" panose="020B0604020202020204" pitchFamily="34" charset="0"/>
              <a:buChar char="•"/>
              <a:defRPr sz="18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mtClean="0"/>
              <a:t>Techniques to attack passwords</a:t>
            </a:r>
          </a:p>
          <a:p>
            <a:pPr lvl="1"/>
            <a:r>
              <a:rPr lang="en-US" smtClean="0"/>
              <a:t>Electronic monitoring</a:t>
            </a:r>
          </a:p>
          <a:p>
            <a:pPr lvl="1"/>
            <a:r>
              <a:rPr lang="en-US" smtClean="0"/>
              <a:t>Access the password file</a:t>
            </a:r>
          </a:p>
          <a:p>
            <a:pPr lvl="1"/>
            <a:r>
              <a:rPr lang="en-US" smtClean="0"/>
              <a:t>Brute Force Attacks</a:t>
            </a:r>
          </a:p>
          <a:p>
            <a:pPr lvl="1"/>
            <a:r>
              <a:rPr lang="en-US" smtClean="0"/>
              <a:t>Dictionary Attacks</a:t>
            </a:r>
          </a:p>
          <a:p>
            <a:pPr lvl="1"/>
            <a:r>
              <a:rPr lang="en-US" smtClean="0"/>
              <a:t>Social Engineering</a:t>
            </a:r>
            <a:endParaRPr lang="en-US" dirty="0"/>
          </a:p>
        </p:txBody>
      </p:sp>
    </p:spTree>
    <p:extLst>
      <p:ext uri="{BB962C8B-B14F-4D97-AF65-F5344CB8AC3E}">
        <p14:creationId xmlns:p14="http://schemas.microsoft.com/office/powerpoint/2010/main" val="27629934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a:t>Authentication</a:t>
            </a:r>
          </a:p>
        </p:txBody>
      </p:sp>
      <p:sp>
        <p:nvSpPr>
          <p:cNvPr id="39939" name="Rectangle 3"/>
          <p:cNvSpPr>
            <a:spLocks noGrp="1" noChangeArrowheads="1"/>
          </p:cNvSpPr>
          <p:nvPr>
            <p:ph type="body" idx="1"/>
          </p:nvPr>
        </p:nvSpPr>
        <p:spPr/>
        <p:txBody>
          <a:bodyPr/>
          <a:lstStyle/>
          <a:p>
            <a:r>
              <a:rPr lang="en-US" sz="2800" dirty="0"/>
              <a:t>One Time Passwords (aka Dynamic Passwords</a:t>
            </a:r>
            <a:r>
              <a:rPr lang="en-US" sz="2800" dirty="0" smtClean="0"/>
              <a:t>) </a:t>
            </a:r>
          </a:p>
          <a:p>
            <a:pPr lvl="1"/>
            <a:r>
              <a:rPr lang="en-US" sz="2400" dirty="0" smtClean="0"/>
              <a:t>Used for authentication purposes and are only good once.</a:t>
            </a:r>
          </a:p>
          <a:p>
            <a:pPr lvl="1"/>
            <a:r>
              <a:rPr lang="en-US" sz="2400" dirty="0" smtClean="0"/>
              <a:t>This type of system is not vulnerable to electronic eavesdropping, sniffing, or password guessing.</a:t>
            </a:r>
          </a:p>
          <a:p>
            <a:pPr>
              <a:lnSpc>
                <a:spcPct val="90000"/>
              </a:lnSpc>
            </a:pPr>
            <a:r>
              <a:rPr lang="en-US" sz="2800" dirty="0" smtClean="0"/>
              <a:t>Two types of Token Devices (aka Password Generator)</a:t>
            </a:r>
          </a:p>
          <a:p>
            <a:pPr lvl="1">
              <a:lnSpc>
                <a:spcPct val="90000"/>
              </a:lnSpc>
            </a:pPr>
            <a:r>
              <a:rPr lang="en-US" sz="2400" dirty="0" smtClean="0"/>
              <a:t>Synchronous</a:t>
            </a:r>
          </a:p>
          <a:p>
            <a:pPr lvl="2">
              <a:lnSpc>
                <a:spcPct val="90000"/>
              </a:lnSpc>
            </a:pPr>
            <a:r>
              <a:rPr lang="en-US" sz="2000" dirty="0" smtClean="0"/>
              <a:t>Time Based</a:t>
            </a:r>
          </a:p>
          <a:p>
            <a:pPr lvl="2">
              <a:lnSpc>
                <a:spcPct val="90000"/>
              </a:lnSpc>
            </a:pPr>
            <a:r>
              <a:rPr lang="en-US" sz="2000" dirty="0" smtClean="0"/>
              <a:t>Counter Synchronization</a:t>
            </a:r>
          </a:p>
          <a:p>
            <a:pPr lvl="1">
              <a:lnSpc>
                <a:spcPct val="90000"/>
              </a:lnSpc>
            </a:pPr>
            <a:r>
              <a:rPr lang="en-US" sz="2400" dirty="0" smtClean="0"/>
              <a:t>Asynchronous</a:t>
            </a:r>
          </a:p>
          <a:p>
            <a:pPr lvl="1"/>
            <a:endParaRPr lang="en-US" sz="2400" dirty="0"/>
          </a:p>
        </p:txBody>
      </p:sp>
      <p:sp>
        <p:nvSpPr>
          <p:cNvPr id="4" name="Slide Number Placeholder 3"/>
          <p:cNvSpPr>
            <a:spLocks noGrp="1"/>
          </p:cNvSpPr>
          <p:nvPr>
            <p:ph type="sldNum" sz="quarter" idx="12"/>
          </p:nvPr>
        </p:nvSpPr>
        <p:spPr/>
        <p:txBody>
          <a:bodyPr/>
          <a:lstStyle/>
          <a:p>
            <a:pPr>
              <a:defRPr/>
            </a:pPr>
            <a:fld id="{DB4E2C58-197C-4B89-9B06-0737ED4FAF74}" type="slidenum">
              <a:rPr lang="en-US" smtClean="0"/>
              <a:pPr>
                <a:defRPr/>
              </a:pPr>
              <a:t>12</a:t>
            </a:fld>
            <a:endParaRPr lang="en-US"/>
          </a:p>
        </p:txBody>
      </p:sp>
    </p:spTree>
    <p:extLst>
      <p:ext uri="{BB962C8B-B14F-4D97-AF65-F5344CB8AC3E}">
        <p14:creationId xmlns:p14="http://schemas.microsoft.com/office/powerpoint/2010/main" val="1094298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dirty="0"/>
              <a:t>Authentication</a:t>
            </a:r>
          </a:p>
        </p:txBody>
      </p:sp>
      <p:sp>
        <p:nvSpPr>
          <p:cNvPr id="43011" name="Rectangle 3"/>
          <p:cNvSpPr>
            <a:spLocks noGrp="1" noChangeArrowheads="1"/>
          </p:cNvSpPr>
          <p:nvPr>
            <p:ph type="body" idx="1"/>
          </p:nvPr>
        </p:nvSpPr>
        <p:spPr>
          <a:xfrm>
            <a:off x="304800" y="1239838"/>
            <a:ext cx="8534400" cy="4932362"/>
          </a:xfrm>
        </p:spPr>
        <p:txBody>
          <a:bodyPr/>
          <a:lstStyle/>
          <a:p>
            <a:pPr>
              <a:lnSpc>
                <a:spcPct val="90000"/>
              </a:lnSpc>
            </a:pPr>
            <a:r>
              <a:rPr lang="en-US" sz="2800" dirty="0"/>
              <a:t>Smart Cards and Memory Cards</a:t>
            </a:r>
          </a:p>
          <a:p>
            <a:pPr lvl="1">
              <a:lnSpc>
                <a:spcPct val="90000"/>
              </a:lnSpc>
            </a:pPr>
            <a:r>
              <a:rPr lang="en-US" sz="2400" dirty="0"/>
              <a:t>Memory Cards:  Holds but cannot process information.</a:t>
            </a:r>
          </a:p>
          <a:p>
            <a:pPr lvl="1">
              <a:lnSpc>
                <a:spcPct val="90000"/>
              </a:lnSpc>
            </a:pPr>
            <a:r>
              <a:rPr lang="en-US" sz="2400" dirty="0"/>
              <a:t>Smart Cards:  Holds and can process information</a:t>
            </a:r>
            <a:r>
              <a:rPr lang="en-US" sz="2400" dirty="0" smtClean="0"/>
              <a:t>. Has a microprocessor and integrated circuits incorporated into the card itself.</a:t>
            </a:r>
            <a:endParaRPr lang="en-US" sz="2400" dirty="0"/>
          </a:p>
          <a:p>
            <a:pPr lvl="2">
              <a:lnSpc>
                <a:spcPct val="90000"/>
              </a:lnSpc>
            </a:pPr>
            <a:r>
              <a:rPr lang="en-US" sz="2000" dirty="0"/>
              <a:t>Contact</a:t>
            </a:r>
          </a:p>
          <a:p>
            <a:pPr lvl="2">
              <a:lnSpc>
                <a:spcPct val="90000"/>
              </a:lnSpc>
            </a:pPr>
            <a:r>
              <a:rPr lang="en-US" sz="2000" dirty="0"/>
              <a:t>Contactless</a:t>
            </a:r>
          </a:p>
          <a:p>
            <a:pPr lvl="1">
              <a:lnSpc>
                <a:spcPct val="90000"/>
              </a:lnSpc>
            </a:pPr>
            <a:r>
              <a:rPr lang="en-US" sz="2400" dirty="0" smtClean="0"/>
              <a:t>Significant benefit of smart cards is that the authentication process occurs at the reader, thereby avoiding the trusted-path (protecting logon information between the user and the authentication server) problem.</a:t>
            </a:r>
          </a:p>
          <a:p>
            <a:pPr lvl="3">
              <a:lnSpc>
                <a:spcPct val="90000"/>
              </a:lnSpc>
            </a:pPr>
            <a:endParaRPr lang="en-US" dirty="0"/>
          </a:p>
        </p:txBody>
      </p:sp>
      <p:sp>
        <p:nvSpPr>
          <p:cNvPr id="4" name="Slide Number Placeholder 3"/>
          <p:cNvSpPr>
            <a:spLocks noGrp="1"/>
          </p:cNvSpPr>
          <p:nvPr>
            <p:ph type="sldNum" sz="quarter" idx="12"/>
          </p:nvPr>
        </p:nvSpPr>
        <p:spPr/>
        <p:txBody>
          <a:bodyPr/>
          <a:lstStyle/>
          <a:p>
            <a:pPr>
              <a:defRPr/>
            </a:pPr>
            <a:fld id="{DB4E2C58-197C-4B89-9B06-0737ED4FAF74}" type="slidenum">
              <a:rPr lang="en-US" smtClean="0"/>
              <a:pPr>
                <a:defRPr/>
              </a:pPr>
              <a:t>13</a:t>
            </a:fld>
            <a:endParaRPr lang="en-US"/>
          </a:p>
        </p:txBody>
      </p:sp>
    </p:spTree>
    <p:extLst>
      <p:ext uri="{BB962C8B-B14F-4D97-AF65-F5344CB8AC3E}">
        <p14:creationId xmlns:p14="http://schemas.microsoft.com/office/powerpoint/2010/main" val="3590176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a:t>Authorization</a:t>
            </a:r>
          </a:p>
        </p:txBody>
      </p:sp>
      <p:sp>
        <p:nvSpPr>
          <p:cNvPr id="30723" name="Rectangle 3"/>
          <p:cNvSpPr>
            <a:spLocks noGrp="1" noChangeArrowheads="1"/>
          </p:cNvSpPr>
          <p:nvPr>
            <p:ph type="body" idx="1"/>
          </p:nvPr>
        </p:nvSpPr>
        <p:spPr/>
        <p:txBody>
          <a:bodyPr/>
          <a:lstStyle/>
          <a:p>
            <a:r>
              <a:rPr lang="en-US" sz="2800" dirty="0"/>
              <a:t>Authorization</a:t>
            </a:r>
          </a:p>
          <a:p>
            <a:pPr lvl="1"/>
            <a:r>
              <a:rPr lang="en-US" sz="2400" dirty="0"/>
              <a:t>Determines that the proven identity has some set of characteristics associated with it that </a:t>
            </a:r>
            <a:r>
              <a:rPr lang="en-US" sz="2400" dirty="0">
                <a:solidFill>
                  <a:srgbClr val="FF0000"/>
                </a:solidFill>
              </a:rPr>
              <a:t>gives it the right to access the requested resources</a:t>
            </a:r>
            <a:r>
              <a:rPr lang="en-US" sz="2400" dirty="0" smtClean="0">
                <a:solidFill>
                  <a:srgbClr val="FF0000"/>
                </a:solidFill>
              </a:rPr>
              <a:t>.</a:t>
            </a:r>
          </a:p>
          <a:p>
            <a:pPr lvl="1"/>
            <a:r>
              <a:rPr lang="en-US" sz="2400" dirty="0" smtClean="0"/>
              <a:t>Granting access rights to subjects should be based on the level of trust a company has in a subject and the subject’s need to know. </a:t>
            </a:r>
          </a:p>
          <a:p>
            <a:pPr lvl="1"/>
            <a:r>
              <a:rPr lang="en-US" sz="2400" dirty="0" smtClean="0"/>
              <a:t>Is a core component of every operating system and established whether a user is authorized to access a particular resource and what actions he is permitted to perform on the resource </a:t>
            </a:r>
            <a:endParaRPr lang="en-US" sz="2400" dirty="0"/>
          </a:p>
        </p:txBody>
      </p:sp>
      <p:sp>
        <p:nvSpPr>
          <p:cNvPr id="4" name="Slide Number Placeholder 3"/>
          <p:cNvSpPr>
            <a:spLocks noGrp="1"/>
          </p:cNvSpPr>
          <p:nvPr>
            <p:ph type="sldNum" sz="quarter" idx="12"/>
          </p:nvPr>
        </p:nvSpPr>
        <p:spPr/>
        <p:txBody>
          <a:bodyPr/>
          <a:lstStyle/>
          <a:p>
            <a:pPr>
              <a:defRPr/>
            </a:pPr>
            <a:fld id="{DB4E2C58-197C-4B89-9B06-0737ED4FAF74}" type="slidenum">
              <a:rPr lang="en-US" smtClean="0"/>
              <a:pPr>
                <a:defRPr/>
              </a:pPr>
              <a:t>14</a:t>
            </a:fld>
            <a:endParaRPr lang="en-US"/>
          </a:p>
        </p:txBody>
      </p:sp>
    </p:spTree>
    <p:extLst>
      <p:ext uri="{BB962C8B-B14F-4D97-AF65-F5344CB8AC3E}">
        <p14:creationId xmlns:p14="http://schemas.microsoft.com/office/powerpoint/2010/main" val="27421195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dirty="0"/>
              <a:t>Authorization</a:t>
            </a:r>
          </a:p>
        </p:txBody>
      </p:sp>
      <p:sp>
        <p:nvSpPr>
          <p:cNvPr id="63491" name="Rectangle 3"/>
          <p:cNvSpPr>
            <a:spLocks noGrp="1" noChangeArrowheads="1"/>
          </p:cNvSpPr>
          <p:nvPr>
            <p:ph type="body" idx="1"/>
          </p:nvPr>
        </p:nvSpPr>
        <p:spPr>
          <a:xfrm>
            <a:off x="228600" y="1219200"/>
            <a:ext cx="8686800" cy="5105400"/>
          </a:xfrm>
        </p:spPr>
        <p:txBody>
          <a:bodyPr/>
          <a:lstStyle/>
          <a:p>
            <a:r>
              <a:rPr lang="en-US" sz="2600" dirty="0"/>
              <a:t>Access Criteria can be thought of as:</a:t>
            </a:r>
          </a:p>
          <a:p>
            <a:pPr lvl="1"/>
            <a:r>
              <a:rPr lang="en-US" sz="2200" dirty="0" smtClean="0"/>
              <a:t>Roles</a:t>
            </a:r>
          </a:p>
          <a:p>
            <a:pPr lvl="2"/>
            <a:r>
              <a:rPr lang="en-US" sz="1900" dirty="0" smtClean="0"/>
              <a:t>Is an efficient way to assign rights to a type of user who performs a certain task. </a:t>
            </a:r>
            <a:r>
              <a:rPr lang="en-US" sz="1900" dirty="0" smtClean="0"/>
              <a:t>    (job </a:t>
            </a:r>
            <a:r>
              <a:rPr lang="en-US" sz="1900" dirty="0" smtClean="0"/>
              <a:t>assignment or function).</a:t>
            </a:r>
            <a:endParaRPr lang="en-US" sz="1900" dirty="0"/>
          </a:p>
          <a:p>
            <a:pPr lvl="1"/>
            <a:r>
              <a:rPr lang="en-US" sz="2200" dirty="0" smtClean="0"/>
              <a:t>Groups</a:t>
            </a:r>
          </a:p>
          <a:p>
            <a:pPr lvl="2"/>
            <a:r>
              <a:rPr lang="en-US" sz="1900" dirty="0" smtClean="0"/>
              <a:t>When several users require same type of access to information and resources</a:t>
            </a:r>
          </a:p>
          <a:p>
            <a:pPr lvl="1"/>
            <a:r>
              <a:rPr lang="en-US" sz="2200" dirty="0" smtClean="0"/>
              <a:t>Location</a:t>
            </a:r>
          </a:p>
          <a:p>
            <a:pPr lvl="2"/>
            <a:r>
              <a:rPr lang="en-US" sz="1900" dirty="0" smtClean="0"/>
              <a:t>To restrict unauthorized individuals from being able to get in and reconfigure the server remotely. </a:t>
            </a:r>
          </a:p>
          <a:p>
            <a:pPr lvl="1"/>
            <a:r>
              <a:rPr lang="en-US" sz="2200" dirty="0" smtClean="0"/>
              <a:t>Time</a:t>
            </a:r>
          </a:p>
          <a:p>
            <a:pPr lvl="2"/>
            <a:r>
              <a:rPr lang="en-US" sz="1900" dirty="0" smtClean="0"/>
              <a:t>Restrict the times that certain actions or services can be accessed. </a:t>
            </a:r>
          </a:p>
          <a:p>
            <a:pPr lvl="1"/>
            <a:r>
              <a:rPr lang="en-US" sz="2200" dirty="0" smtClean="0"/>
              <a:t>Transaction Types</a:t>
            </a:r>
          </a:p>
          <a:p>
            <a:pPr lvl="2"/>
            <a:r>
              <a:rPr lang="en-US" sz="1900" dirty="0" smtClean="0"/>
              <a:t>Can be used to control what data is accessed during certain types of functions and what commands can be carried out on the data. </a:t>
            </a:r>
          </a:p>
        </p:txBody>
      </p:sp>
      <p:sp>
        <p:nvSpPr>
          <p:cNvPr id="4" name="Slide Number Placeholder 3"/>
          <p:cNvSpPr>
            <a:spLocks noGrp="1"/>
          </p:cNvSpPr>
          <p:nvPr>
            <p:ph type="sldNum" sz="quarter" idx="12"/>
          </p:nvPr>
        </p:nvSpPr>
        <p:spPr/>
        <p:txBody>
          <a:bodyPr/>
          <a:lstStyle/>
          <a:p>
            <a:pPr>
              <a:defRPr/>
            </a:pPr>
            <a:fld id="{DB4E2C58-197C-4B89-9B06-0737ED4FAF74}" type="slidenum">
              <a:rPr lang="en-US" smtClean="0"/>
              <a:pPr>
                <a:defRPr/>
              </a:pPr>
              <a:t>15</a:t>
            </a:fld>
            <a:endParaRPr lang="en-US"/>
          </a:p>
        </p:txBody>
      </p:sp>
    </p:spTree>
    <p:extLst>
      <p:ext uri="{BB962C8B-B14F-4D97-AF65-F5344CB8AC3E}">
        <p14:creationId xmlns:p14="http://schemas.microsoft.com/office/powerpoint/2010/main" val="3807241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a:t>Authorization</a:t>
            </a:r>
          </a:p>
        </p:txBody>
      </p:sp>
      <p:sp>
        <p:nvSpPr>
          <p:cNvPr id="65539" name="Rectangle 3"/>
          <p:cNvSpPr>
            <a:spLocks noGrp="1" noChangeArrowheads="1"/>
          </p:cNvSpPr>
          <p:nvPr>
            <p:ph type="body" idx="1"/>
          </p:nvPr>
        </p:nvSpPr>
        <p:spPr>
          <a:xfrm>
            <a:off x="822959" y="1447800"/>
            <a:ext cx="8168641" cy="4572000"/>
          </a:xfrm>
        </p:spPr>
        <p:txBody>
          <a:bodyPr/>
          <a:lstStyle/>
          <a:p>
            <a:r>
              <a:rPr lang="en-US" sz="2800" dirty="0"/>
              <a:t>Authorization concepts to keep in mind:</a:t>
            </a:r>
          </a:p>
          <a:p>
            <a:pPr lvl="1"/>
            <a:r>
              <a:rPr lang="en-US" sz="2400" dirty="0"/>
              <a:t>Authorization </a:t>
            </a:r>
            <a:r>
              <a:rPr lang="en-US" sz="2400" dirty="0" smtClean="0"/>
              <a:t>Creep</a:t>
            </a:r>
          </a:p>
          <a:p>
            <a:pPr lvl="2"/>
            <a:r>
              <a:rPr lang="en-US" sz="2000" dirty="0" smtClean="0"/>
              <a:t>When new access rights and permissions assigned to employee without the old permissions being reviewed and removed. </a:t>
            </a:r>
            <a:endParaRPr lang="en-US" sz="2000" dirty="0"/>
          </a:p>
          <a:p>
            <a:pPr lvl="1"/>
            <a:r>
              <a:rPr lang="en-US" sz="2400" dirty="0"/>
              <a:t>Default to </a:t>
            </a:r>
            <a:r>
              <a:rPr lang="en-US" sz="2400" dirty="0" smtClean="0"/>
              <a:t>Zero</a:t>
            </a:r>
          </a:p>
          <a:p>
            <a:pPr lvl="2"/>
            <a:r>
              <a:rPr lang="en-US" sz="2000" dirty="0" smtClean="0"/>
              <a:t>All access controls should be based on the concept of starting with zero access and then building on top of that.</a:t>
            </a:r>
            <a:endParaRPr lang="en-US" sz="2000" dirty="0"/>
          </a:p>
          <a:p>
            <a:pPr lvl="1"/>
            <a:r>
              <a:rPr lang="en-US" sz="2400" dirty="0"/>
              <a:t>Need to Know </a:t>
            </a:r>
            <a:r>
              <a:rPr lang="en-US" sz="2400" dirty="0" smtClean="0"/>
              <a:t>Principle</a:t>
            </a:r>
          </a:p>
          <a:p>
            <a:pPr lvl="2"/>
            <a:r>
              <a:rPr lang="en-US" sz="2000" dirty="0" smtClean="0"/>
              <a:t>individuals should be given access only to the information that they absolutely require in order to complete their job duties.</a:t>
            </a:r>
            <a:endParaRPr lang="en-US" sz="2000" dirty="0"/>
          </a:p>
          <a:p>
            <a:pPr lvl="1"/>
            <a:r>
              <a:rPr lang="en-US" sz="2400" dirty="0"/>
              <a:t>Access Control </a:t>
            </a:r>
            <a:r>
              <a:rPr lang="en-US" sz="2400" dirty="0" smtClean="0"/>
              <a:t>Lists</a:t>
            </a:r>
          </a:p>
          <a:p>
            <a:pPr lvl="2"/>
            <a:r>
              <a:rPr lang="en-US" sz="2000" dirty="0" smtClean="0"/>
              <a:t>A list of subjects that are authorized to access a particular object. </a:t>
            </a:r>
            <a:endParaRPr lang="en-US" sz="2000" dirty="0"/>
          </a:p>
          <a:p>
            <a:pPr lvl="1"/>
            <a:endParaRPr lang="en-US" dirty="0"/>
          </a:p>
        </p:txBody>
      </p:sp>
      <p:sp>
        <p:nvSpPr>
          <p:cNvPr id="4" name="Slide Number Placeholder 3"/>
          <p:cNvSpPr>
            <a:spLocks noGrp="1"/>
          </p:cNvSpPr>
          <p:nvPr>
            <p:ph type="sldNum" sz="quarter" idx="12"/>
          </p:nvPr>
        </p:nvSpPr>
        <p:spPr/>
        <p:txBody>
          <a:bodyPr/>
          <a:lstStyle/>
          <a:p>
            <a:pPr>
              <a:defRPr/>
            </a:pPr>
            <a:fld id="{DB4E2C58-197C-4B89-9B06-0737ED4FAF74}" type="slidenum">
              <a:rPr lang="en-US" smtClean="0"/>
              <a:pPr>
                <a:defRPr/>
              </a:pPr>
              <a:t>16</a:t>
            </a:fld>
            <a:endParaRPr lang="en-US"/>
          </a:p>
        </p:txBody>
      </p:sp>
    </p:spTree>
    <p:extLst>
      <p:ext uri="{BB962C8B-B14F-4D97-AF65-F5344CB8AC3E}">
        <p14:creationId xmlns:p14="http://schemas.microsoft.com/office/powerpoint/2010/main" val="21499812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a:t>Authorization</a:t>
            </a:r>
          </a:p>
        </p:txBody>
      </p:sp>
      <p:sp>
        <p:nvSpPr>
          <p:cNvPr id="33795" name="Rectangle 3"/>
          <p:cNvSpPr>
            <a:spLocks noGrp="1" noChangeArrowheads="1"/>
          </p:cNvSpPr>
          <p:nvPr>
            <p:ph type="body" idx="1"/>
          </p:nvPr>
        </p:nvSpPr>
        <p:spPr>
          <a:xfrm>
            <a:off x="609600" y="1219200"/>
            <a:ext cx="7543801" cy="2133600"/>
          </a:xfrm>
        </p:spPr>
        <p:txBody>
          <a:bodyPr/>
          <a:lstStyle/>
          <a:p>
            <a:r>
              <a:rPr lang="en-US" sz="2800" dirty="0" smtClean="0"/>
              <a:t>Problems in controlling access to assets:</a:t>
            </a:r>
          </a:p>
          <a:p>
            <a:pPr lvl="1"/>
            <a:r>
              <a:rPr lang="en-US" sz="2400" dirty="0" smtClean="0"/>
              <a:t>Different levels of users with different levels of access</a:t>
            </a:r>
          </a:p>
          <a:p>
            <a:pPr lvl="1"/>
            <a:r>
              <a:rPr lang="en-US" sz="2400" dirty="0" smtClean="0"/>
              <a:t>Resources may be classified differently</a:t>
            </a:r>
          </a:p>
          <a:p>
            <a:pPr lvl="1"/>
            <a:r>
              <a:rPr lang="en-US" sz="2400" dirty="0" smtClean="0"/>
              <a:t>Diverse identity of data</a:t>
            </a:r>
          </a:p>
          <a:p>
            <a:pPr lvl="1"/>
            <a:r>
              <a:rPr lang="en-US" sz="2400" dirty="0" smtClean="0"/>
              <a:t>Corporate environments keep changing</a:t>
            </a:r>
            <a:endParaRPr lang="en-US" sz="2400" dirty="0"/>
          </a:p>
        </p:txBody>
      </p:sp>
      <p:sp>
        <p:nvSpPr>
          <p:cNvPr id="4" name="Slide Number Placeholder 3"/>
          <p:cNvSpPr>
            <a:spLocks noGrp="1"/>
          </p:cNvSpPr>
          <p:nvPr>
            <p:ph type="sldNum" sz="quarter" idx="12"/>
          </p:nvPr>
        </p:nvSpPr>
        <p:spPr/>
        <p:txBody>
          <a:bodyPr/>
          <a:lstStyle/>
          <a:p>
            <a:pPr>
              <a:defRPr/>
            </a:pPr>
            <a:fld id="{DB4E2C58-197C-4B89-9B06-0737ED4FAF74}" type="slidenum">
              <a:rPr lang="en-US" smtClean="0"/>
              <a:pPr>
                <a:defRPr/>
              </a:pPr>
              <a:t>17</a:t>
            </a:fld>
            <a:endParaRPr lang="en-US"/>
          </a:p>
        </p:txBody>
      </p:sp>
      <p:sp>
        <p:nvSpPr>
          <p:cNvPr id="5" name="Rectangle 3"/>
          <p:cNvSpPr txBox="1">
            <a:spLocks noChangeArrowheads="1"/>
          </p:cNvSpPr>
          <p:nvPr/>
        </p:nvSpPr>
        <p:spPr bwMode="auto">
          <a:xfrm>
            <a:off x="365758" y="3112386"/>
            <a:ext cx="8625841" cy="333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normAutofit/>
          </a:bodyPr>
          <a:lst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8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Wingdings" panose="05000000000000000000" pitchFamily="2" charset="2"/>
              <a:buChar char="v"/>
              <a:defRPr sz="2400"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Wingdings" panose="05000000000000000000" pitchFamily="2" charset="2"/>
              <a:buChar char="§"/>
              <a:defRPr sz="18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Arial" panose="020B0604020202020204" pitchFamily="34" charset="0"/>
              <a:buChar char="•"/>
              <a:defRPr sz="18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Arial" panose="020B0604020202020204" pitchFamily="34" charset="0"/>
              <a:buChar char="•"/>
              <a:defRPr sz="18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smtClean="0"/>
              <a:t>Solutions that enterprise wide and single sign on solutions supply:</a:t>
            </a:r>
          </a:p>
          <a:p>
            <a:pPr lvl="1"/>
            <a:r>
              <a:rPr lang="en-US" dirty="0" smtClean="0"/>
              <a:t>User provisioning</a:t>
            </a:r>
          </a:p>
          <a:p>
            <a:pPr lvl="1"/>
            <a:r>
              <a:rPr lang="en-US" dirty="0" smtClean="0"/>
              <a:t>Password synchronization and reset</a:t>
            </a:r>
          </a:p>
          <a:p>
            <a:pPr lvl="1"/>
            <a:r>
              <a:rPr lang="en-US" dirty="0" smtClean="0"/>
              <a:t>Centralized </a:t>
            </a:r>
            <a:r>
              <a:rPr lang="en-US" dirty="0" smtClean="0"/>
              <a:t>auditing and reporting</a:t>
            </a:r>
          </a:p>
          <a:p>
            <a:pPr lvl="1"/>
            <a:r>
              <a:rPr lang="en-US" dirty="0" smtClean="0"/>
              <a:t>Integrated workflow (increase in productivity)</a:t>
            </a:r>
          </a:p>
          <a:p>
            <a:pPr lvl="1"/>
            <a:r>
              <a:rPr lang="en-US" dirty="0" smtClean="0"/>
              <a:t>Regulatory compliance</a:t>
            </a:r>
            <a:endParaRPr lang="en-US" dirty="0"/>
          </a:p>
        </p:txBody>
      </p:sp>
    </p:spTree>
    <p:extLst>
      <p:ext uri="{BB962C8B-B14F-4D97-AF65-F5344CB8AC3E}">
        <p14:creationId xmlns:p14="http://schemas.microsoft.com/office/powerpoint/2010/main" val="23697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dirty="0"/>
              <a:t>Authorization</a:t>
            </a:r>
          </a:p>
        </p:txBody>
      </p:sp>
      <p:sp>
        <p:nvSpPr>
          <p:cNvPr id="69635" name="Rectangle 3"/>
          <p:cNvSpPr>
            <a:spLocks noGrp="1" noChangeArrowheads="1"/>
          </p:cNvSpPr>
          <p:nvPr>
            <p:ph type="body" idx="1"/>
          </p:nvPr>
        </p:nvSpPr>
        <p:spPr>
          <a:xfrm>
            <a:off x="457200" y="1600200"/>
            <a:ext cx="8534400" cy="4017962"/>
          </a:xfrm>
        </p:spPr>
        <p:txBody>
          <a:bodyPr/>
          <a:lstStyle/>
          <a:p>
            <a:pPr>
              <a:lnSpc>
                <a:spcPct val="80000"/>
              </a:lnSpc>
            </a:pPr>
            <a:r>
              <a:rPr lang="en-US" sz="2800" dirty="0"/>
              <a:t>Single Sign </a:t>
            </a:r>
            <a:r>
              <a:rPr lang="en-US" sz="2800" dirty="0" smtClean="0"/>
              <a:t>On (SSO) </a:t>
            </a:r>
            <a:r>
              <a:rPr lang="en-US" sz="2800" dirty="0"/>
              <a:t>Capabilities</a:t>
            </a:r>
          </a:p>
          <a:p>
            <a:pPr lvl="1">
              <a:lnSpc>
                <a:spcPct val="80000"/>
              </a:lnSpc>
            </a:pPr>
            <a:r>
              <a:rPr lang="en-US" sz="2400" dirty="0"/>
              <a:t>Allow user credentials to be entered one time and the user is then able to access all resources in primary and secondary network domains</a:t>
            </a:r>
          </a:p>
          <a:p>
            <a:pPr>
              <a:lnSpc>
                <a:spcPct val="80000"/>
              </a:lnSpc>
            </a:pPr>
            <a:r>
              <a:rPr lang="en-US" sz="2800" dirty="0"/>
              <a:t>SSO technologies include:</a:t>
            </a:r>
          </a:p>
          <a:p>
            <a:pPr lvl="1">
              <a:lnSpc>
                <a:spcPct val="80000"/>
              </a:lnSpc>
            </a:pPr>
            <a:r>
              <a:rPr lang="en-US" sz="2400" dirty="0"/>
              <a:t>Kerberos</a:t>
            </a:r>
          </a:p>
          <a:p>
            <a:pPr lvl="1">
              <a:lnSpc>
                <a:spcPct val="80000"/>
              </a:lnSpc>
            </a:pPr>
            <a:r>
              <a:rPr lang="en-US" sz="2400" dirty="0"/>
              <a:t>Sesame</a:t>
            </a:r>
          </a:p>
          <a:p>
            <a:pPr lvl="1">
              <a:lnSpc>
                <a:spcPct val="80000"/>
              </a:lnSpc>
            </a:pPr>
            <a:r>
              <a:rPr lang="en-US" sz="2400" dirty="0"/>
              <a:t>Security Domains</a:t>
            </a:r>
          </a:p>
          <a:p>
            <a:pPr lvl="1">
              <a:lnSpc>
                <a:spcPct val="80000"/>
              </a:lnSpc>
            </a:pPr>
            <a:r>
              <a:rPr lang="en-US" sz="2400" dirty="0"/>
              <a:t>Directory Services</a:t>
            </a:r>
          </a:p>
          <a:p>
            <a:pPr lvl="1">
              <a:lnSpc>
                <a:spcPct val="80000"/>
              </a:lnSpc>
            </a:pPr>
            <a:r>
              <a:rPr lang="en-US" sz="2400" dirty="0"/>
              <a:t>Dumb Terminals</a:t>
            </a:r>
          </a:p>
        </p:txBody>
      </p:sp>
      <p:sp>
        <p:nvSpPr>
          <p:cNvPr id="4" name="Slide Number Placeholder 3"/>
          <p:cNvSpPr>
            <a:spLocks noGrp="1"/>
          </p:cNvSpPr>
          <p:nvPr>
            <p:ph type="sldNum" sz="quarter" idx="12"/>
          </p:nvPr>
        </p:nvSpPr>
        <p:spPr/>
        <p:txBody>
          <a:bodyPr/>
          <a:lstStyle/>
          <a:p>
            <a:pPr>
              <a:defRPr/>
            </a:pPr>
            <a:fld id="{DB4E2C58-197C-4B89-9B06-0737ED4FAF74}" type="slidenum">
              <a:rPr lang="en-US" smtClean="0"/>
              <a:pPr>
                <a:defRPr/>
              </a:pPr>
              <a:t>18</a:t>
            </a:fld>
            <a:endParaRPr lang="en-US"/>
          </a:p>
        </p:txBody>
      </p:sp>
    </p:spTree>
    <p:extLst>
      <p:ext uri="{BB962C8B-B14F-4D97-AF65-F5344CB8AC3E}">
        <p14:creationId xmlns:p14="http://schemas.microsoft.com/office/powerpoint/2010/main" val="34025598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SSO Process</a:t>
            </a:r>
            <a:endParaRPr lang="en-US" dirty="0"/>
          </a:p>
        </p:txBody>
      </p:sp>
      <p:sp>
        <p:nvSpPr>
          <p:cNvPr id="3" name="Content Placeholder 2"/>
          <p:cNvSpPr>
            <a:spLocks noGrp="1"/>
          </p:cNvSpPr>
          <p:nvPr>
            <p:ph idx="1"/>
          </p:nvPr>
        </p:nvSpPr>
        <p:spPr>
          <a:xfrm>
            <a:off x="457200" y="1219200"/>
            <a:ext cx="8229600" cy="2819400"/>
          </a:xfrm>
        </p:spPr>
        <p:txBody>
          <a:bodyPr/>
          <a:lstStyle/>
          <a:p>
            <a:pPr>
              <a:buFont typeface="Wingdings" panose="05000000000000000000" pitchFamily="2" charset="2"/>
              <a:buChar char="v"/>
            </a:pPr>
            <a:r>
              <a:rPr lang="en-US" sz="2400" dirty="0" smtClean="0"/>
              <a:t>SSOs enable users to logon to the authentication server and still obtain access to all additional authorized networked systems without additional identification and authentication. </a:t>
            </a:r>
          </a:p>
          <a:p>
            <a:pPr>
              <a:buFont typeface="Wingdings" panose="05000000000000000000" pitchFamily="2" charset="2"/>
              <a:buChar char="v"/>
            </a:pPr>
            <a:r>
              <a:rPr lang="en-US" sz="2400" dirty="0" smtClean="0"/>
              <a:t>SSO is also referred to as reduced sign-on, and is used in web-based environments in federated ID management systems.</a:t>
            </a:r>
          </a:p>
        </p:txBody>
      </p:sp>
      <p:pic>
        <p:nvPicPr>
          <p:cNvPr id="2050" name="Picture 2"/>
          <p:cNvPicPr>
            <a:picLocks noChangeAspect="1" noChangeArrowheads="1"/>
          </p:cNvPicPr>
          <p:nvPr/>
        </p:nvPicPr>
        <p:blipFill>
          <a:blip r:embed="rId2" cstate="print"/>
          <a:srcRect/>
          <a:stretch>
            <a:fillRect/>
          </a:stretch>
        </p:blipFill>
        <p:spPr bwMode="auto">
          <a:xfrm>
            <a:off x="490434" y="3581400"/>
            <a:ext cx="7924800" cy="1897056"/>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DB4E2C58-197C-4B89-9B06-0737ED4FAF74}" type="slidenum">
              <a:rPr lang="en-US" smtClean="0"/>
              <a:pPr>
                <a:defRPr/>
              </a:pPr>
              <a:t>19</a:t>
            </a:fld>
            <a:endParaRPr lang="en-US"/>
          </a:p>
        </p:txBody>
      </p:sp>
    </p:spTree>
    <p:extLst>
      <p:ext uri="{BB962C8B-B14F-4D97-AF65-F5344CB8AC3E}">
        <p14:creationId xmlns:p14="http://schemas.microsoft.com/office/powerpoint/2010/main" val="478042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
          <p:cNvSpPr>
            <a:spLocks noGrp="1" noChangeArrowheads="1"/>
          </p:cNvSpPr>
          <p:nvPr>
            <p:ph type="title"/>
          </p:nvPr>
        </p:nvSpPr>
        <p:spPr>
          <a:xfrm>
            <a:off x="2438400" y="533400"/>
            <a:ext cx="6248400" cy="563563"/>
          </a:xfrm>
        </p:spPr>
        <p:txBody>
          <a:bodyPr/>
          <a:lstStyle/>
          <a:p>
            <a:r>
              <a:rPr lang="en-US" altLang="zh-TW" dirty="0" smtClean="0">
                <a:ea typeface="新細明體" pitchFamily="18" charset="-120"/>
              </a:rPr>
              <a:t>Outline</a:t>
            </a:r>
          </a:p>
        </p:txBody>
      </p:sp>
      <p:sp>
        <p:nvSpPr>
          <p:cNvPr id="8195" name="Rectangle 11"/>
          <p:cNvSpPr>
            <a:spLocks noGrp="1" noChangeArrowheads="1"/>
          </p:cNvSpPr>
          <p:nvPr>
            <p:ph type="body" idx="1"/>
          </p:nvPr>
        </p:nvSpPr>
        <p:spPr>
          <a:xfrm>
            <a:off x="822959" y="1447800"/>
            <a:ext cx="8016241" cy="4572000"/>
          </a:xfrm>
        </p:spPr>
        <p:txBody>
          <a:bodyPr>
            <a:normAutofit/>
          </a:bodyPr>
          <a:lstStyle/>
          <a:p>
            <a:pPr>
              <a:buFont typeface="Wingdings" panose="05000000000000000000" pitchFamily="2" charset="2"/>
              <a:buChar char="v"/>
            </a:pPr>
            <a:r>
              <a:rPr lang="en-US" sz="3200" dirty="0" smtClean="0"/>
              <a:t>Overview of access control</a:t>
            </a:r>
          </a:p>
          <a:p>
            <a:pPr>
              <a:buFont typeface="Wingdings" panose="05000000000000000000" pitchFamily="2" charset="2"/>
              <a:buChar char="v"/>
            </a:pPr>
            <a:r>
              <a:rPr lang="en-US" sz="3200" dirty="0" smtClean="0"/>
              <a:t>Authentication and Authorization</a:t>
            </a:r>
          </a:p>
          <a:p>
            <a:pPr>
              <a:buFont typeface="Wingdings" panose="05000000000000000000" pitchFamily="2" charset="2"/>
              <a:buChar char="v"/>
            </a:pPr>
            <a:r>
              <a:rPr lang="en-US" sz="3200" dirty="0" smtClean="0"/>
              <a:t>Identification and authentication techniques</a:t>
            </a:r>
          </a:p>
          <a:p>
            <a:pPr>
              <a:buFont typeface="Wingdings" panose="05000000000000000000" pitchFamily="2" charset="2"/>
              <a:buChar char="v"/>
            </a:pPr>
            <a:r>
              <a:rPr lang="en-US" sz="3200" dirty="0" smtClean="0"/>
              <a:t>Access control techniques</a:t>
            </a:r>
          </a:p>
          <a:p>
            <a:pPr>
              <a:buFont typeface="Wingdings" panose="05000000000000000000" pitchFamily="2" charset="2"/>
              <a:buChar char="v"/>
            </a:pPr>
            <a:r>
              <a:rPr lang="en-US" sz="3200" dirty="0" smtClean="0"/>
              <a:t>Access control methodologies, implementations and administration</a:t>
            </a:r>
          </a:p>
          <a:p>
            <a:pPr>
              <a:buFont typeface="Wingdings" panose="05000000000000000000" pitchFamily="2" charset="2"/>
              <a:buChar char="v"/>
            </a:pPr>
            <a:endParaRPr lang="en-US" altLang="zh-TW" sz="3200" dirty="0" smtClean="0">
              <a:ea typeface="新細明體" pitchFamily="18" charset="-120"/>
            </a:endParaRPr>
          </a:p>
        </p:txBody>
      </p:sp>
      <p:sp>
        <p:nvSpPr>
          <p:cNvPr id="4" name="Slide Number Placeholder 3"/>
          <p:cNvSpPr>
            <a:spLocks noGrp="1"/>
          </p:cNvSpPr>
          <p:nvPr>
            <p:ph type="sldNum" sz="quarter" idx="12"/>
          </p:nvPr>
        </p:nvSpPr>
        <p:spPr/>
        <p:txBody>
          <a:bodyPr/>
          <a:lstStyle/>
          <a:p>
            <a:pPr>
              <a:defRPr/>
            </a:pPr>
            <a:fld id="{DB4E2C58-197C-4B89-9B06-0737ED4FAF74}" type="slidenum">
              <a:rPr lang="en-US" smtClean="0"/>
              <a:pPr>
                <a:defRPr/>
              </a:pPr>
              <a:t>2</a:t>
            </a:fld>
            <a:endParaRPr lang="en-US"/>
          </a:p>
        </p:txBody>
      </p:sp>
    </p:spTree>
    <p:extLst>
      <p:ext uri="{BB962C8B-B14F-4D97-AF65-F5344CB8AC3E}">
        <p14:creationId xmlns:p14="http://schemas.microsoft.com/office/powerpoint/2010/main" val="2068614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SSO Technologies</a:t>
            </a:r>
            <a:endParaRPr lang="en-US" dirty="0"/>
          </a:p>
        </p:txBody>
      </p:sp>
      <p:sp>
        <p:nvSpPr>
          <p:cNvPr id="3" name="Content Placeholder 2"/>
          <p:cNvSpPr>
            <a:spLocks noGrp="1"/>
          </p:cNvSpPr>
          <p:nvPr>
            <p:ph idx="1"/>
          </p:nvPr>
        </p:nvSpPr>
        <p:spPr>
          <a:xfrm>
            <a:off x="533400" y="1295400"/>
            <a:ext cx="8382000" cy="5164138"/>
          </a:xfrm>
        </p:spPr>
        <p:txBody>
          <a:bodyPr>
            <a:normAutofit/>
          </a:bodyPr>
          <a:lstStyle/>
          <a:p>
            <a:r>
              <a:rPr lang="en-US" sz="1800" b="1" dirty="0" smtClean="0"/>
              <a:t>Legacy Single Sign-On (SSO)</a:t>
            </a:r>
          </a:p>
          <a:p>
            <a:pPr lvl="1"/>
            <a:r>
              <a:rPr lang="en-US" sz="1600" dirty="0" smtClean="0"/>
              <a:t>Although many legacy systems do not support an external means to identify and authenticate their users, it is possible to store user credentials centrally, and automatically enter them where and when needed. </a:t>
            </a:r>
          </a:p>
          <a:p>
            <a:pPr lvl="1"/>
            <a:r>
              <a:rPr lang="en-US" sz="1600" dirty="0" smtClean="0"/>
              <a:t>The SSO system stores every user’s password to every system. This causes concern with respect to availability: if the SSO system fails, denial of service results.</a:t>
            </a:r>
          </a:p>
          <a:p>
            <a:pPr lvl="1"/>
            <a:r>
              <a:rPr lang="en-US" sz="1600" dirty="0" smtClean="0"/>
              <a:t> If the SSO is compromised, controls over access to all systems may be lost.</a:t>
            </a:r>
          </a:p>
          <a:p>
            <a:r>
              <a:rPr lang="en-US" sz="1800" b="1" dirty="0" smtClean="0"/>
              <a:t>Kerberos</a:t>
            </a:r>
            <a:r>
              <a:rPr lang="en-US" sz="2000" dirty="0" smtClean="0"/>
              <a:t> </a:t>
            </a:r>
          </a:p>
          <a:p>
            <a:pPr lvl="1"/>
            <a:r>
              <a:rPr lang="en-US" sz="1600" dirty="0" smtClean="0"/>
              <a:t>An SSO open-standards protocol for authentication in a single security domain.</a:t>
            </a:r>
          </a:p>
          <a:p>
            <a:pPr lvl="1"/>
            <a:r>
              <a:rPr lang="en-US" sz="1600" dirty="0" smtClean="0"/>
              <a:t> Kerberos is an authentication protocol that uses symmetric key encryption in three key pairs: two authentication pairs are shared by the authenticator and a single principal and one session pair is shared between principals.</a:t>
            </a:r>
          </a:p>
          <a:p>
            <a:pPr lvl="1"/>
            <a:r>
              <a:rPr lang="en-US" sz="1600" dirty="0" smtClean="0"/>
              <a:t>The session-key pair is distributed in such a way that principals are required to trust the authenticator rather than each other.</a:t>
            </a:r>
          </a:p>
          <a:p>
            <a:r>
              <a:rPr lang="en-US" sz="1800" b="1" dirty="0" smtClean="0"/>
              <a:t>SESAME</a:t>
            </a:r>
          </a:p>
          <a:p>
            <a:pPr lvl="1"/>
            <a:r>
              <a:rPr lang="en-US" sz="1600" dirty="0" smtClean="0"/>
              <a:t>The Secure European System for Applications in a Multi-Vendor Environment (SESAME) is a protocol developed by the European Union that addresses multiple or disparate security domains. </a:t>
            </a:r>
          </a:p>
          <a:p>
            <a:endParaRPr lang="en-US" sz="2400" dirty="0"/>
          </a:p>
        </p:txBody>
      </p:sp>
      <p:sp>
        <p:nvSpPr>
          <p:cNvPr id="4" name="Slide Number Placeholder 3"/>
          <p:cNvSpPr>
            <a:spLocks noGrp="1"/>
          </p:cNvSpPr>
          <p:nvPr>
            <p:ph type="sldNum" sz="quarter" idx="12"/>
          </p:nvPr>
        </p:nvSpPr>
        <p:spPr/>
        <p:txBody>
          <a:bodyPr/>
          <a:lstStyle/>
          <a:p>
            <a:pPr>
              <a:defRPr/>
            </a:pPr>
            <a:fld id="{DB4E2C58-197C-4B89-9B06-0737ED4FAF74}" type="slidenum">
              <a:rPr lang="en-US" smtClean="0"/>
              <a:pPr>
                <a:defRPr/>
              </a:pPr>
              <a:t>20</a:t>
            </a:fld>
            <a:endParaRPr lang="en-US"/>
          </a:p>
        </p:txBody>
      </p:sp>
    </p:spTree>
    <p:extLst>
      <p:ext uri="{BB962C8B-B14F-4D97-AF65-F5344CB8AC3E}">
        <p14:creationId xmlns:p14="http://schemas.microsoft.com/office/powerpoint/2010/main" val="709425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SSO : Pros and Cons</a:t>
            </a:r>
            <a:endParaRPr lang="en-US" dirty="0"/>
          </a:p>
        </p:txBody>
      </p:sp>
      <p:sp>
        <p:nvSpPr>
          <p:cNvPr id="3" name="Content Placeholder 2"/>
          <p:cNvSpPr>
            <a:spLocks noGrp="1"/>
          </p:cNvSpPr>
          <p:nvPr>
            <p:ph idx="1"/>
          </p:nvPr>
        </p:nvSpPr>
        <p:spPr>
          <a:xfrm>
            <a:off x="381000" y="1219200"/>
            <a:ext cx="8534400" cy="5334000"/>
          </a:xfrm>
        </p:spPr>
        <p:txBody>
          <a:bodyPr>
            <a:normAutofit/>
          </a:bodyPr>
          <a:lstStyle/>
          <a:p>
            <a:r>
              <a:rPr lang="en-US" sz="2400" b="1" dirty="0" smtClean="0">
                <a:solidFill>
                  <a:srgbClr val="C00000"/>
                </a:solidFill>
              </a:rPr>
              <a:t>Pros : </a:t>
            </a:r>
          </a:p>
          <a:p>
            <a:pPr lvl="1"/>
            <a:r>
              <a:rPr lang="en-US" sz="2000" b="1" dirty="0" smtClean="0"/>
              <a:t>Efficient log-on process </a:t>
            </a:r>
            <a:r>
              <a:rPr lang="en-US" sz="2000" dirty="0" smtClean="0"/>
              <a:t>-The user logs on only once to access all authorized systems.</a:t>
            </a:r>
          </a:p>
          <a:p>
            <a:pPr lvl="1"/>
            <a:r>
              <a:rPr lang="en-US" sz="2000" b="1" dirty="0" smtClean="0"/>
              <a:t>Encourages users to create stronger passwords </a:t>
            </a:r>
            <a:r>
              <a:rPr lang="en-US" sz="2000" dirty="0" smtClean="0"/>
              <a:t>-With only one password to remember and control, users may be inclined to use passwords that are harder and more difficult to crack. Fewer passwords to manage should also result in fewer being written down in unsafe locations.</a:t>
            </a:r>
          </a:p>
          <a:p>
            <a:pPr lvl="1"/>
            <a:r>
              <a:rPr lang="en-US" sz="2000" b="1" dirty="0" smtClean="0"/>
              <a:t>Centralized administration </a:t>
            </a:r>
            <a:r>
              <a:rPr lang="en-US" sz="2000" dirty="0" smtClean="0"/>
              <a:t>-Ensures consistent application of policy and procedures.</a:t>
            </a:r>
          </a:p>
          <a:p>
            <a:r>
              <a:rPr lang="en-US" sz="2400" b="1" dirty="0" smtClean="0">
                <a:solidFill>
                  <a:srgbClr val="C00000"/>
                </a:solidFill>
              </a:rPr>
              <a:t>Cons : </a:t>
            </a:r>
          </a:p>
          <a:p>
            <a:pPr lvl="1"/>
            <a:r>
              <a:rPr lang="en-US" sz="2000" b="1" dirty="0" smtClean="0"/>
              <a:t>Single point of compromise </a:t>
            </a:r>
            <a:r>
              <a:rPr lang="en-US" sz="2000" dirty="0" smtClean="0"/>
              <a:t>-A single compromised sign-in allows the intruder into all of the account </a:t>
            </a:r>
            <a:r>
              <a:rPr lang="en-US" sz="2000" dirty="0" err="1" smtClean="0"/>
              <a:t>owner‟s</a:t>
            </a:r>
            <a:r>
              <a:rPr lang="en-US" sz="2000" dirty="0" smtClean="0"/>
              <a:t> authorized resources. </a:t>
            </a:r>
          </a:p>
          <a:p>
            <a:pPr lvl="1"/>
            <a:r>
              <a:rPr lang="en-US" sz="2000" b="1" dirty="0" smtClean="0"/>
              <a:t>Legacy Interoperability</a:t>
            </a:r>
            <a:r>
              <a:rPr lang="en-US" sz="2000" dirty="0" smtClean="0"/>
              <a:t>-It may be difficult to include unique computers or legacy systems in the single sign on network. </a:t>
            </a:r>
          </a:p>
          <a:p>
            <a:pPr lvl="1"/>
            <a:r>
              <a:rPr lang="en-US" sz="2000" b="1" dirty="0" smtClean="0"/>
              <a:t>Implementation difficulties</a:t>
            </a:r>
            <a:r>
              <a:rPr lang="en-US" sz="2000" dirty="0" smtClean="0"/>
              <a:t>-Unusual types of systems may not interface well with SSO software. </a:t>
            </a:r>
          </a:p>
          <a:p>
            <a:endParaRPr lang="en-US" sz="1800" dirty="0" smtClean="0"/>
          </a:p>
          <a:p>
            <a:endParaRPr lang="en-US" dirty="0"/>
          </a:p>
        </p:txBody>
      </p:sp>
      <p:sp>
        <p:nvSpPr>
          <p:cNvPr id="4" name="Slide Number Placeholder 3"/>
          <p:cNvSpPr>
            <a:spLocks noGrp="1"/>
          </p:cNvSpPr>
          <p:nvPr>
            <p:ph type="sldNum" sz="quarter" idx="12"/>
          </p:nvPr>
        </p:nvSpPr>
        <p:spPr/>
        <p:txBody>
          <a:bodyPr/>
          <a:lstStyle/>
          <a:p>
            <a:pPr>
              <a:defRPr/>
            </a:pPr>
            <a:fld id="{DB4E2C58-197C-4B89-9B06-0737ED4FAF74}" type="slidenum">
              <a:rPr lang="en-US" smtClean="0"/>
              <a:pPr>
                <a:defRPr/>
              </a:pPr>
              <a:t>21</a:t>
            </a:fld>
            <a:endParaRPr lang="en-US"/>
          </a:p>
        </p:txBody>
      </p:sp>
    </p:spTree>
    <p:extLst>
      <p:ext uri="{BB962C8B-B14F-4D97-AF65-F5344CB8AC3E}">
        <p14:creationId xmlns:p14="http://schemas.microsoft.com/office/powerpoint/2010/main" val="3556206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Access Control Models</a:t>
            </a:r>
          </a:p>
        </p:txBody>
      </p:sp>
      <p:sp>
        <p:nvSpPr>
          <p:cNvPr id="16387" name="Rectangle 3"/>
          <p:cNvSpPr>
            <a:spLocks noGrp="1" noChangeArrowheads="1"/>
          </p:cNvSpPr>
          <p:nvPr>
            <p:ph type="body" idx="1"/>
          </p:nvPr>
        </p:nvSpPr>
        <p:spPr>
          <a:xfrm>
            <a:off x="358073" y="1447800"/>
            <a:ext cx="8008688" cy="4572000"/>
          </a:xfrm>
        </p:spPr>
        <p:txBody>
          <a:bodyPr/>
          <a:lstStyle/>
          <a:p>
            <a:r>
              <a:rPr lang="en-US" dirty="0" smtClean="0"/>
              <a:t>Three </a:t>
            </a:r>
            <a:r>
              <a:rPr lang="en-US" dirty="0"/>
              <a:t>Main Types</a:t>
            </a:r>
          </a:p>
          <a:p>
            <a:pPr lvl="1"/>
            <a:r>
              <a:rPr lang="en-US" dirty="0" smtClean="0"/>
              <a:t>Discretionary (Unrestricted)</a:t>
            </a:r>
            <a:endParaRPr lang="en-US" dirty="0"/>
          </a:p>
          <a:p>
            <a:pPr lvl="1"/>
            <a:r>
              <a:rPr lang="en-US" dirty="0"/>
              <a:t>Mandatory</a:t>
            </a:r>
          </a:p>
          <a:p>
            <a:pPr lvl="1"/>
            <a:r>
              <a:rPr lang="en-US" dirty="0"/>
              <a:t>Non-Discretionary (Role Based)</a:t>
            </a:r>
          </a:p>
        </p:txBody>
      </p:sp>
      <p:sp>
        <p:nvSpPr>
          <p:cNvPr id="4" name="Slide Number Placeholder 3"/>
          <p:cNvSpPr>
            <a:spLocks noGrp="1"/>
          </p:cNvSpPr>
          <p:nvPr>
            <p:ph type="sldNum" sz="quarter" idx="12"/>
          </p:nvPr>
        </p:nvSpPr>
        <p:spPr/>
        <p:txBody>
          <a:bodyPr/>
          <a:lstStyle/>
          <a:p>
            <a:pPr>
              <a:defRPr/>
            </a:pPr>
            <a:fld id="{DB4E2C58-197C-4B89-9B06-0737ED4FAF74}" type="slidenum">
              <a:rPr lang="en-US" smtClean="0"/>
              <a:pPr>
                <a:defRPr/>
              </a:pPr>
              <a:t>22</a:t>
            </a:fld>
            <a:endParaRPr lang="en-US"/>
          </a:p>
        </p:txBody>
      </p:sp>
      <p:sp>
        <p:nvSpPr>
          <p:cNvPr id="5" name="Rectangle 3"/>
          <p:cNvSpPr txBox="1">
            <a:spLocks noChangeArrowheads="1"/>
          </p:cNvSpPr>
          <p:nvPr/>
        </p:nvSpPr>
        <p:spPr bwMode="auto">
          <a:xfrm>
            <a:off x="358072" y="3581400"/>
            <a:ext cx="7543801"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normAutofit/>
          </a:bodyPr>
          <a:lst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8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Wingdings" panose="05000000000000000000" pitchFamily="2" charset="2"/>
              <a:buChar char="v"/>
              <a:defRPr sz="2400"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Wingdings" panose="05000000000000000000" pitchFamily="2" charset="2"/>
              <a:buChar char="§"/>
              <a:defRPr sz="18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Arial" panose="020B0604020202020204" pitchFamily="34" charset="0"/>
              <a:buChar char="•"/>
              <a:defRPr sz="18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Arial" panose="020B0604020202020204" pitchFamily="34" charset="0"/>
              <a:buChar char="•"/>
              <a:defRPr sz="18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smtClean="0"/>
              <a:t>Discretionary Access Control (DAC)</a:t>
            </a:r>
          </a:p>
          <a:p>
            <a:pPr lvl="1"/>
            <a:r>
              <a:rPr lang="en-US" dirty="0" smtClean="0"/>
              <a:t>A system that uses discretionary access control allows the owner of the resource to specify which subjects can access which resources.</a:t>
            </a:r>
          </a:p>
          <a:p>
            <a:pPr lvl="1"/>
            <a:r>
              <a:rPr lang="en-US" dirty="0" smtClean="0"/>
              <a:t>Access control is at the discretion of the owner.</a:t>
            </a:r>
            <a:endParaRPr lang="en-US" dirty="0"/>
          </a:p>
        </p:txBody>
      </p:sp>
    </p:spTree>
    <p:extLst>
      <p:ext uri="{BB962C8B-B14F-4D97-AF65-F5344CB8AC3E}">
        <p14:creationId xmlns:p14="http://schemas.microsoft.com/office/powerpoint/2010/main" val="10935266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a:t>Access Control Models</a:t>
            </a:r>
          </a:p>
        </p:txBody>
      </p:sp>
      <p:sp>
        <p:nvSpPr>
          <p:cNvPr id="72707" name="Rectangle 3"/>
          <p:cNvSpPr>
            <a:spLocks noGrp="1" noChangeArrowheads="1"/>
          </p:cNvSpPr>
          <p:nvPr>
            <p:ph type="body" idx="1"/>
          </p:nvPr>
        </p:nvSpPr>
        <p:spPr>
          <a:xfrm>
            <a:off x="228600" y="1239839"/>
            <a:ext cx="8686800" cy="2570162"/>
          </a:xfrm>
        </p:spPr>
        <p:txBody>
          <a:bodyPr>
            <a:normAutofit lnSpcReduction="10000"/>
          </a:bodyPr>
          <a:lstStyle/>
          <a:p>
            <a:pPr>
              <a:lnSpc>
                <a:spcPct val="90000"/>
              </a:lnSpc>
            </a:pPr>
            <a:r>
              <a:rPr lang="en-US" dirty="0"/>
              <a:t>Mandatory Access Control (MAC)</a:t>
            </a:r>
          </a:p>
          <a:p>
            <a:pPr lvl="1">
              <a:lnSpc>
                <a:spcPct val="90000"/>
              </a:lnSpc>
            </a:pPr>
            <a:r>
              <a:rPr lang="en-US" dirty="0"/>
              <a:t>Access control is based on a security labeling system.  Users have security clearances and resources have security labels that contain data classifications.</a:t>
            </a:r>
          </a:p>
          <a:p>
            <a:pPr lvl="1">
              <a:lnSpc>
                <a:spcPct val="90000"/>
              </a:lnSpc>
            </a:pPr>
            <a:r>
              <a:rPr lang="en-US" dirty="0"/>
              <a:t>This model is used in environments where information classification and confidentiality is very important (e.g., the military).</a:t>
            </a:r>
          </a:p>
        </p:txBody>
      </p:sp>
      <p:sp>
        <p:nvSpPr>
          <p:cNvPr id="5" name="Slide Number Placeholder 4"/>
          <p:cNvSpPr>
            <a:spLocks noGrp="1"/>
          </p:cNvSpPr>
          <p:nvPr>
            <p:ph type="sldNum" sz="quarter" idx="12"/>
          </p:nvPr>
        </p:nvSpPr>
        <p:spPr/>
        <p:txBody>
          <a:bodyPr/>
          <a:lstStyle/>
          <a:p>
            <a:pPr>
              <a:defRPr/>
            </a:pPr>
            <a:fld id="{DB4E2C58-197C-4B89-9B06-0737ED4FAF74}" type="slidenum">
              <a:rPr lang="en-US" smtClean="0"/>
              <a:pPr>
                <a:defRPr/>
              </a:pPr>
              <a:t>23</a:t>
            </a:fld>
            <a:endParaRPr lang="en-US"/>
          </a:p>
        </p:txBody>
      </p:sp>
      <p:sp>
        <p:nvSpPr>
          <p:cNvPr id="6" name="Rectangle 3"/>
          <p:cNvSpPr txBox="1">
            <a:spLocks noChangeArrowheads="1"/>
          </p:cNvSpPr>
          <p:nvPr/>
        </p:nvSpPr>
        <p:spPr bwMode="auto">
          <a:xfrm>
            <a:off x="152400" y="4137312"/>
            <a:ext cx="8534400" cy="180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normAutofit/>
          </a:bodyPr>
          <a:lst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8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Wingdings" panose="05000000000000000000" pitchFamily="2" charset="2"/>
              <a:buChar char="v"/>
              <a:defRPr sz="2400"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Wingdings" panose="05000000000000000000" pitchFamily="2" charset="2"/>
              <a:buChar char="§"/>
              <a:defRPr sz="18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Arial" panose="020B0604020202020204" pitchFamily="34" charset="0"/>
              <a:buChar char="•"/>
              <a:defRPr sz="18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Arial" panose="020B0604020202020204" pitchFamily="34" charset="0"/>
              <a:buChar char="•"/>
              <a:defRPr sz="18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mtClean="0"/>
              <a:t>Non-Discretionary (Role Based) Access Control Models</a:t>
            </a:r>
          </a:p>
          <a:p>
            <a:pPr lvl="1"/>
            <a:r>
              <a:rPr lang="en-US" smtClean="0"/>
              <a:t>Role Based Access Control (RBAC) uses a centrally administered set of controls to determine how subjects and objects interact.</a:t>
            </a:r>
          </a:p>
          <a:p>
            <a:pPr lvl="1"/>
            <a:r>
              <a:rPr lang="en-US" smtClean="0"/>
              <a:t>Is the best system for an organization that has high turnover.</a:t>
            </a:r>
            <a:endParaRPr lang="en-US"/>
          </a:p>
        </p:txBody>
      </p:sp>
    </p:spTree>
    <p:extLst>
      <p:ext uri="{BB962C8B-B14F-4D97-AF65-F5344CB8AC3E}">
        <p14:creationId xmlns:p14="http://schemas.microsoft.com/office/powerpoint/2010/main" val="41538871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r"/>
            <a:r>
              <a:rPr lang="en-US"/>
              <a:t>Access Control Techniques</a:t>
            </a:r>
          </a:p>
        </p:txBody>
      </p:sp>
      <p:sp>
        <p:nvSpPr>
          <p:cNvPr id="17411" name="Rectangle 3"/>
          <p:cNvSpPr>
            <a:spLocks noGrp="1" noChangeArrowheads="1"/>
          </p:cNvSpPr>
          <p:nvPr>
            <p:ph type="body" idx="1"/>
          </p:nvPr>
        </p:nvSpPr>
        <p:spPr>
          <a:xfrm>
            <a:off x="533400" y="1239838"/>
            <a:ext cx="8305800" cy="4246562"/>
          </a:xfrm>
        </p:spPr>
        <p:txBody>
          <a:bodyPr/>
          <a:lstStyle/>
          <a:p>
            <a:r>
              <a:rPr lang="en-US" sz="3200" dirty="0"/>
              <a:t>There are a number of different access controls and technologies available to support the different models.</a:t>
            </a:r>
          </a:p>
          <a:p>
            <a:pPr lvl="1"/>
            <a:r>
              <a:rPr lang="en-US" sz="2800" dirty="0"/>
              <a:t>Rule Based Access Control</a:t>
            </a:r>
          </a:p>
          <a:p>
            <a:pPr lvl="1"/>
            <a:r>
              <a:rPr lang="en-US" sz="2800" dirty="0"/>
              <a:t>Constrained User Interfaces</a:t>
            </a:r>
          </a:p>
          <a:p>
            <a:pPr lvl="1"/>
            <a:r>
              <a:rPr lang="en-US" sz="2800" dirty="0"/>
              <a:t>Access Control Matrix</a:t>
            </a:r>
          </a:p>
          <a:p>
            <a:pPr lvl="1"/>
            <a:r>
              <a:rPr lang="en-US" sz="2800" dirty="0"/>
              <a:t>Content Dependent Access Control</a:t>
            </a:r>
          </a:p>
          <a:p>
            <a:pPr lvl="1"/>
            <a:r>
              <a:rPr lang="en-US" sz="2800" dirty="0"/>
              <a:t>Context Dependent Access Control</a:t>
            </a:r>
          </a:p>
        </p:txBody>
      </p:sp>
      <p:sp>
        <p:nvSpPr>
          <p:cNvPr id="5" name="Slide Number Placeholder 4"/>
          <p:cNvSpPr>
            <a:spLocks noGrp="1"/>
          </p:cNvSpPr>
          <p:nvPr>
            <p:ph type="sldNum" sz="quarter" idx="12"/>
          </p:nvPr>
        </p:nvSpPr>
        <p:spPr/>
        <p:txBody>
          <a:bodyPr/>
          <a:lstStyle/>
          <a:p>
            <a:pPr>
              <a:defRPr/>
            </a:pPr>
            <a:fld id="{DB4E2C58-197C-4B89-9B06-0737ED4FAF74}" type="slidenum">
              <a:rPr lang="en-US" smtClean="0"/>
              <a:pPr>
                <a:defRPr/>
              </a:pPr>
              <a:t>24</a:t>
            </a:fld>
            <a:endParaRPr lang="en-US"/>
          </a:p>
        </p:txBody>
      </p:sp>
    </p:spTree>
    <p:extLst>
      <p:ext uri="{BB962C8B-B14F-4D97-AF65-F5344CB8AC3E}">
        <p14:creationId xmlns:p14="http://schemas.microsoft.com/office/powerpoint/2010/main" val="40357615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lgn="r"/>
            <a:r>
              <a:rPr lang="en-US"/>
              <a:t>Access Control Techniques</a:t>
            </a:r>
          </a:p>
        </p:txBody>
      </p:sp>
      <p:sp>
        <p:nvSpPr>
          <p:cNvPr id="77827" name="Rectangle 3"/>
          <p:cNvSpPr>
            <a:spLocks noGrp="1" noChangeArrowheads="1"/>
          </p:cNvSpPr>
          <p:nvPr>
            <p:ph type="body" idx="1"/>
          </p:nvPr>
        </p:nvSpPr>
        <p:spPr>
          <a:xfrm>
            <a:off x="838200" y="1239838"/>
            <a:ext cx="8001000" cy="4724400"/>
          </a:xfrm>
        </p:spPr>
        <p:txBody>
          <a:bodyPr>
            <a:normAutofit/>
          </a:bodyPr>
          <a:lstStyle/>
          <a:p>
            <a:r>
              <a:rPr lang="en-US" sz="3200" dirty="0"/>
              <a:t>Rule Based Access Control</a:t>
            </a:r>
          </a:p>
          <a:p>
            <a:pPr lvl="1"/>
            <a:r>
              <a:rPr lang="en-US" sz="2800" dirty="0"/>
              <a:t>Uses specific rules that indicate what can and cannot happen between a subject and an object.</a:t>
            </a:r>
          </a:p>
          <a:p>
            <a:pPr lvl="1"/>
            <a:r>
              <a:rPr lang="en-US" sz="2800" dirty="0"/>
              <a:t>Not necessarily identity based.</a:t>
            </a:r>
          </a:p>
          <a:p>
            <a:pPr lvl="1"/>
            <a:r>
              <a:rPr lang="en-US" sz="2800" dirty="0"/>
              <a:t>Traditionally, rule based access control has been used in MAC systems as an enforcement mechanism.</a:t>
            </a:r>
          </a:p>
        </p:txBody>
      </p:sp>
      <p:sp>
        <p:nvSpPr>
          <p:cNvPr id="5" name="Slide Number Placeholder 4"/>
          <p:cNvSpPr>
            <a:spLocks noGrp="1"/>
          </p:cNvSpPr>
          <p:nvPr>
            <p:ph type="sldNum" sz="quarter" idx="12"/>
          </p:nvPr>
        </p:nvSpPr>
        <p:spPr/>
        <p:txBody>
          <a:bodyPr/>
          <a:lstStyle/>
          <a:p>
            <a:pPr>
              <a:defRPr/>
            </a:pPr>
            <a:fld id="{DB4E2C58-197C-4B89-9B06-0737ED4FAF74}" type="slidenum">
              <a:rPr lang="en-US" smtClean="0"/>
              <a:pPr>
                <a:defRPr/>
              </a:pPr>
              <a:t>25</a:t>
            </a:fld>
            <a:endParaRPr lang="en-US"/>
          </a:p>
        </p:txBody>
      </p:sp>
    </p:spTree>
    <p:extLst>
      <p:ext uri="{BB962C8B-B14F-4D97-AF65-F5344CB8AC3E}">
        <p14:creationId xmlns:p14="http://schemas.microsoft.com/office/powerpoint/2010/main" val="4928653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lgn="r"/>
            <a:r>
              <a:rPr lang="en-US"/>
              <a:t>Access Control Techniques</a:t>
            </a:r>
          </a:p>
        </p:txBody>
      </p:sp>
      <p:sp>
        <p:nvSpPr>
          <p:cNvPr id="78851" name="Rectangle 3"/>
          <p:cNvSpPr>
            <a:spLocks noGrp="1" noChangeArrowheads="1"/>
          </p:cNvSpPr>
          <p:nvPr>
            <p:ph type="body" idx="1"/>
          </p:nvPr>
        </p:nvSpPr>
        <p:spPr>
          <a:xfrm>
            <a:off x="838200" y="1239838"/>
            <a:ext cx="8001000" cy="4724400"/>
          </a:xfrm>
        </p:spPr>
        <p:txBody>
          <a:bodyPr/>
          <a:lstStyle/>
          <a:p>
            <a:r>
              <a:rPr lang="en-US" sz="3200" dirty="0"/>
              <a:t>Constrained User Interfaces	</a:t>
            </a:r>
          </a:p>
          <a:p>
            <a:pPr lvl="1"/>
            <a:r>
              <a:rPr lang="en-US" sz="2800" dirty="0"/>
              <a:t>Restrict user’s access abilities by not allowing them certain types of access, or the ability to request certain functions or information </a:t>
            </a:r>
          </a:p>
          <a:p>
            <a:r>
              <a:rPr lang="en-US" sz="3200" dirty="0"/>
              <a:t>Three major types</a:t>
            </a:r>
          </a:p>
          <a:p>
            <a:pPr lvl="1"/>
            <a:r>
              <a:rPr lang="en-US" sz="2800" dirty="0"/>
              <a:t>Menus and Shells</a:t>
            </a:r>
          </a:p>
          <a:p>
            <a:pPr lvl="1"/>
            <a:r>
              <a:rPr lang="en-US" sz="2800" dirty="0"/>
              <a:t>Database Views</a:t>
            </a:r>
          </a:p>
          <a:p>
            <a:pPr lvl="1"/>
            <a:r>
              <a:rPr lang="en-US" sz="2800" dirty="0"/>
              <a:t>Physically Constrained Interfaces</a:t>
            </a:r>
          </a:p>
          <a:p>
            <a:pPr lvl="1"/>
            <a:endParaRPr lang="en-US" sz="2800" dirty="0"/>
          </a:p>
        </p:txBody>
      </p:sp>
      <p:sp>
        <p:nvSpPr>
          <p:cNvPr id="5" name="Slide Number Placeholder 4"/>
          <p:cNvSpPr>
            <a:spLocks noGrp="1"/>
          </p:cNvSpPr>
          <p:nvPr>
            <p:ph type="sldNum" sz="quarter" idx="12"/>
          </p:nvPr>
        </p:nvSpPr>
        <p:spPr/>
        <p:txBody>
          <a:bodyPr/>
          <a:lstStyle/>
          <a:p>
            <a:pPr>
              <a:defRPr/>
            </a:pPr>
            <a:fld id="{DB4E2C58-197C-4B89-9B06-0737ED4FAF74}" type="slidenum">
              <a:rPr lang="en-US" smtClean="0"/>
              <a:pPr>
                <a:defRPr/>
              </a:pPr>
              <a:t>26</a:t>
            </a:fld>
            <a:endParaRPr lang="en-US"/>
          </a:p>
        </p:txBody>
      </p:sp>
    </p:spTree>
    <p:extLst>
      <p:ext uri="{BB962C8B-B14F-4D97-AF65-F5344CB8AC3E}">
        <p14:creationId xmlns:p14="http://schemas.microsoft.com/office/powerpoint/2010/main" val="692673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lgn="r"/>
            <a:r>
              <a:rPr lang="en-US"/>
              <a:t>Access Control Techniques</a:t>
            </a:r>
          </a:p>
        </p:txBody>
      </p:sp>
      <p:sp>
        <p:nvSpPr>
          <p:cNvPr id="79875" name="Rectangle 3"/>
          <p:cNvSpPr>
            <a:spLocks noGrp="1" noChangeArrowheads="1"/>
          </p:cNvSpPr>
          <p:nvPr>
            <p:ph type="body" idx="1"/>
          </p:nvPr>
        </p:nvSpPr>
        <p:spPr>
          <a:xfrm>
            <a:off x="838200" y="1239838"/>
            <a:ext cx="8001000" cy="4724400"/>
          </a:xfrm>
        </p:spPr>
        <p:txBody>
          <a:bodyPr>
            <a:normAutofit/>
          </a:bodyPr>
          <a:lstStyle/>
          <a:p>
            <a:r>
              <a:rPr lang="en-US" sz="3600" dirty="0"/>
              <a:t>Access Control Matrix</a:t>
            </a:r>
          </a:p>
          <a:p>
            <a:pPr lvl="1"/>
            <a:r>
              <a:rPr lang="en-US" sz="3200" dirty="0"/>
              <a:t>Is a table of subjects and objects indicating what actions individual subjects can take upon individual objects.</a:t>
            </a:r>
          </a:p>
          <a:p>
            <a:pPr lvl="1"/>
            <a:r>
              <a:rPr lang="en-US" sz="3200" dirty="0"/>
              <a:t>Two types</a:t>
            </a:r>
          </a:p>
          <a:p>
            <a:pPr lvl="2"/>
            <a:r>
              <a:rPr lang="en-US" sz="2400" dirty="0"/>
              <a:t>Capability Table (bound to a subject)</a:t>
            </a:r>
          </a:p>
          <a:p>
            <a:pPr lvl="2"/>
            <a:r>
              <a:rPr lang="en-US" sz="2400" dirty="0"/>
              <a:t>Access Control List (bound to an object)</a:t>
            </a:r>
          </a:p>
        </p:txBody>
      </p:sp>
      <p:sp>
        <p:nvSpPr>
          <p:cNvPr id="5" name="Slide Number Placeholder 4"/>
          <p:cNvSpPr>
            <a:spLocks noGrp="1"/>
          </p:cNvSpPr>
          <p:nvPr>
            <p:ph type="sldNum" sz="quarter" idx="12"/>
          </p:nvPr>
        </p:nvSpPr>
        <p:spPr/>
        <p:txBody>
          <a:bodyPr/>
          <a:lstStyle/>
          <a:p>
            <a:pPr>
              <a:defRPr/>
            </a:pPr>
            <a:fld id="{DB4E2C58-197C-4B89-9B06-0737ED4FAF74}" type="slidenum">
              <a:rPr lang="en-US" smtClean="0"/>
              <a:pPr>
                <a:defRPr/>
              </a:pPr>
              <a:t>27</a:t>
            </a:fld>
            <a:endParaRPr lang="en-US"/>
          </a:p>
        </p:txBody>
      </p:sp>
    </p:spTree>
    <p:extLst>
      <p:ext uri="{BB962C8B-B14F-4D97-AF65-F5344CB8AC3E}">
        <p14:creationId xmlns:p14="http://schemas.microsoft.com/office/powerpoint/2010/main" val="1495961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a:t>
            </a:r>
            <a:r>
              <a:rPr lang="en-US" smtClean="0"/>
              <a:t>Control Matrix</a:t>
            </a:r>
            <a:endParaRPr lang="en-US" dirty="0"/>
          </a:p>
        </p:txBody>
      </p:sp>
      <p:pic>
        <p:nvPicPr>
          <p:cNvPr id="4098" name="Picture 2"/>
          <p:cNvPicPr>
            <a:picLocks noChangeAspect="1" noChangeArrowheads="1"/>
          </p:cNvPicPr>
          <p:nvPr/>
        </p:nvPicPr>
        <p:blipFill>
          <a:blip r:embed="rId2" cstate="print"/>
          <a:srcRect t="11288"/>
          <a:stretch>
            <a:fillRect/>
          </a:stretch>
        </p:blipFill>
        <p:spPr bwMode="auto">
          <a:xfrm>
            <a:off x="0" y="1219200"/>
            <a:ext cx="5181600" cy="2994291"/>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b="9786"/>
          <a:stretch>
            <a:fillRect/>
          </a:stretch>
        </p:blipFill>
        <p:spPr bwMode="auto">
          <a:xfrm>
            <a:off x="4081026" y="4038600"/>
            <a:ext cx="5062974" cy="2809874"/>
          </a:xfrm>
          <a:prstGeom prst="rect">
            <a:avLst/>
          </a:prstGeom>
          <a:noFill/>
          <a:ln w="9525">
            <a:noFill/>
            <a:miter lim="800000"/>
            <a:headEnd/>
            <a:tailEnd/>
          </a:ln>
        </p:spPr>
      </p:pic>
      <p:sp>
        <p:nvSpPr>
          <p:cNvPr id="6" name="Rectangle 5"/>
          <p:cNvSpPr/>
          <p:nvPr/>
        </p:nvSpPr>
        <p:spPr>
          <a:xfrm>
            <a:off x="5334000" y="2436674"/>
            <a:ext cx="3810000" cy="1754326"/>
          </a:xfrm>
          <a:prstGeom prst="rect">
            <a:avLst/>
          </a:prstGeom>
        </p:spPr>
        <p:txBody>
          <a:bodyPr wrap="square">
            <a:spAutoFit/>
          </a:bodyPr>
          <a:lstStyle/>
          <a:p>
            <a:r>
              <a:rPr lang="en-US" b="1" dirty="0" smtClean="0"/>
              <a:t>Object-Oriented Capability Table</a:t>
            </a:r>
            <a:r>
              <a:rPr lang="en-US" dirty="0" smtClean="0"/>
              <a:t>: Is a collection of access control lists implemented by comparing the column of objects to the rows of subjects. </a:t>
            </a:r>
          </a:p>
          <a:p>
            <a:endParaRPr lang="en-US" dirty="0" smtClean="0"/>
          </a:p>
        </p:txBody>
      </p:sp>
      <p:sp>
        <p:nvSpPr>
          <p:cNvPr id="7" name="Rectangle 6"/>
          <p:cNvSpPr/>
          <p:nvPr/>
        </p:nvSpPr>
        <p:spPr>
          <a:xfrm>
            <a:off x="152401" y="4038600"/>
            <a:ext cx="4191000" cy="1754326"/>
          </a:xfrm>
          <a:prstGeom prst="rect">
            <a:avLst/>
          </a:prstGeom>
        </p:spPr>
        <p:txBody>
          <a:bodyPr wrap="square">
            <a:spAutoFit/>
          </a:bodyPr>
          <a:lstStyle/>
          <a:p>
            <a:r>
              <a:rPr lang="en-US" b="1" dirty="0" smtClean="0"/>
              <a:t>Subject-Oriented Capability Table</a:t>
            </a:r>
            <a:r>
              <a:rPr lang="en-US" dirty="0" smtClean="0"/>
              <a:t>:</a:t>
            </a:r>
          </a:p>
          <a:p>
            <a:r>
              <a:rPr lang="en-US" dirty="0" smtClean="0"/>
              <a:t>Is a collection of access control lists implemented by comparing the column of users or subjects to their rights of access to protected objects.</a:t>
            </a:r>
          </a:p>
          <a:p>
            <a:endParaRPr lang="en-US" dirty="0" smtClean="0"/>
          </a:p>
        </p:txBody>
      </p:sp>
      <p:sp>
        <p:nvSpPr>
          <p:cNvPr id="8" name="Slide Number Placeholder 7"/>
          <p:cNvSpPr>
            <a:spLocks noGrp="1"/>
          </p:cNvSpPr>
          <p:nvPr>
            <p:ph type="sldNum" sz="quarter" idx="12"/>
          </p:nvPr>
        </p:nvSpPr>
        <p:spPr/>
        <p:txBody>
          <a:bodyPr/>
          <a:lstStyle/>
          <a:p>
            <a:pPr>
              <a:defRPr/>
            </a:pPr>
            <a:fld id="{A911E988-4152-44F2-8A2C-7F7C20E3D1E1}" type="slidenum">
              <a:rPr lang="en-US" smtClean="0"/>
              <a:pPr>
                <a:defRPr/>
              </a:pPr>
              <a:t>28</a:t>
            </a:fld>
            <a:endParaRPr lang="en-US"/>
          </a:p>
        </p:txBody>
      </p:sp>
    </p:spTree>
    <p:extLst>
      <p:ext uri="{BB962C8B-B14F-4D97-AF65-F5344CB8AC3E}">
        <p14:creationId xmlns:p14="http://schemas.microsoft.com/office/powerpoint/2010/main" val="1534915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dirty="0"/>
              <a:t>Access Control Techniques</a:t>
            </a:r>
          </a:p>
        </p:txBody>
      </p:sp>
      <p:sp>
        <p:nvSpPr>
          <p:cNvPr id="80899" name="Rectangle 3"/>
          <p:cNvSpPr>
            <a:spLocks noGrp="1" noChangeArrowheads="1"/>
          </p:cNvSpPr>
          <p:nvPr>
            <p:ph type="body" idx="1"/>
          </p:nvPr>
        </p:nvSpPr>
        <p:spPr>
          <a:xfrm>
            <a:off x="533400" y="1239838"/>
            <a:ext cx="8305800" cy="2570162"/>
          </a:xfrm>
        </p:spPr>
        <p:txBody>
          <a:bodyPr/>
          <a:lstStyle/>
          <a:p>
            <a:r>
              <a:rPr lang="en-US" sz="2800" dirty="0"/>
              <a:t>Content Dependent Access </a:t>
            </a:r>
            <a:r>
              <a:rPr lang="en-US" sz="2800" dirty="0" smtClean="0"/>
              <a:t>Control</a:t>
            </a:r>
          </a:p>
          <a:p>
            <a:pPr lvl="1"/>
            <a:r>
              <a:rPr lang="en-US" sz="2400" dirty="0" smtClean="0"/>
              <a:t>Access </a:t>
            </a:r>
            <a:r>
              <a:rPr lang="en-US" sz="2400" dirty="0"/>
              <a:t>to an object is determined by the content within the object.</a:t>
            </a:r>
          </a:p>
          <a:p>
            <a:r>
              <a:rPr lang="en-US" sz="2800" dirty="0"/>
              <a:t>Context Based Access </a:t>
            </a:r>
            <a:r>
              <a:rPr lang="en-US" sz="2800" dirty="0" smtClean="0"/>
              <a:t>Control</a:t>
            </a:r>
          </a:p>
          <a:p>
            <a:pPr lvl="1"/>
            <a:r>
              <a:rPr lang="en-US" sz="2400" dirty="0" smtClean="0"/>
              <a:t> </a:t>
            </a:r>
            <a:r>
              <a:rPr lang="en-US" sz="2400" dirty="0"/>
              <a:t>Makes access decision based on the context of a collection of information rather than content within an object.</a:t>
            </a:r>
          </a:p>
        </p:txBody>
      </p:sp>
      <p:sp>
        <p:nvSpPr>
          <p:cNvPr id="5" name="Slide Number Placeholder 4"/>
          <p:cNvSpPr>
            <a:spLocks noGrp="1"/>
          </p:cNvSpPr>
          <p:nvPr>
            <p:ph type="sldNum" sz="quarter" idx="12"/>
          </p:nvPr>
        </p:nvSpPr>
        <p:spPr/>
        <p:txBody>
          <a:bodyPr/>
          <a:lstStyle/>
          <a:p>
            <a:pPr>
              <a:defRPr/>
            </a:pPr>
            <a:fld id="{DB4E2C58-197C-4B89-9B06-0737ED4FAF74}" type="slidenum">
              <a:rPr lang="en-US" smtClean="0"/>
              <a:pPr>
                <a:defRPr/>
              </a:pPr>
              <a:t>29</a:t>
            </a:fld>
            <a:endParaRPr lang="en-US"/>
          </a:p>
        </p:txBody>
      </p:sp>
      <p:sp>
        <p:nvSpPr>
          <p:cNvPr id="6" name="Rectangle 3"/>
          <p:cNvSpPr txBox="1">
            <a:spLocks noChangeArrowheads="1"/>
          </p:cNvSpPr>
          <p:nvPr/>
        </p:nvSpPr>
        <p:spPr bwMode="auto">
          <a:xfrm>
            <a:off x="685800" y="3694176"/>
            <a:ext cx="8305800"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normAutofit/>
          </a:bodyPr>
          <a:lst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8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Wingdings" panose="05000000000000000000" pitchFamily="2" charset="2"/>
              <a:buChar char="v"/>
              <a:defRPr sz="2400"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Wingdings" panose="05000000000000000000" pitchFamily="2" charset="2"/>
              <a:buChar char="§"/>
              <a:defRPr sz="18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Arial" panose="020B0604020202020204" pitchFamily="34" charset="0"/>
              <a:buChar char="•"/>
              <a:defRPr sz="18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Arial" panose="020B0604020202020204" pitchFamily="34" charset="0"/>
              <a:buChar char="•"/>
              <a:defRPr sz="18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80000"/>
              </a:lnSpc>
            </a:pPr>
            <a:r>
              <a:rPr lang="en-US" smtClean="0"/>
              <a:t>First an organization must choose the access control model (DAC, MAC, RBAC).</a:t>
            </a:r>
          </a:p>
          <a:p>
            <a:pPr>
              <a:lnSpc>
                <a:spcPct val="80000"/>
              </a:lnSpc>
            </a:pPr>
            <a:r>
              <a:rPr lang="en-US" smtClean="0"/>
              <a:t>Then the organization must select and implement different access control technologies.</a:t>
            </a:r>
          </a:p>
          <a:p>
            <a:pPr>
              <a:lnSpc>
                <a:spcPct val="80000"/>
              </a:lnSpc>
            </a:pPr>
            <a:r>
              <a:rPr lang="en-US" smtClean="0"/>
              <a:t>Access Control Administration comes in two basic forms:</a:t>
            </a:r>
          </a:p>
          <a:p>
            <a:pPr lvl="1">
              <a:lnSpc>
                <a:spcPct val="80000"/>
              </a:lnSpc>
            </a:pPr>
            <a:r>
              <a:rPr lang="en-US" smtClean="0"/>
              <a:t>Centralized</a:t>
            </a:r>
          </a:p>
          <a:p>
            <a:pPr lvl="1">
              <a:lnSpc>
                <a:spcPct val="80000"/>
              </a:lnSpc>
            </a:pPr>
            <a:r>
              <a:rPr lang="en-US" smtClean="0"/>
              <a:t>Decentralized</a:t>
            </a:r>
            <a:endParaRPr lang="en-US" dirty="0"/>
          </a:p>
        </p:txBody>
      </p:sp>
    </p:spTree>
    <p:extLst>
      <p:ext uri="{BB962C8B-B14F-4D97-AF65-F5344CB8AC3E}">
        <p14:creationId xmlns:p14="http://schemas.microsoft.com/office/powerpoint/2010/main" val="3460191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a:t>Access Controls</a:t>
            </a:r>
          </a:p>
        </p:txBody>
      </p:sp>
      <p:sp>
        <p:nvSpPr>
          <p:cNvPr id="11267" name="Rectangle 3"/>
          <p:cNvSpPr>
            <a:spLocks noGrp="1" noChangeArrowheads="1"/>
          </p:cNvSpPr>
          <p:nvPr>
            <p:ph type="body" idx="1"/>
          </p:nvPr>
        </p:nvSpPr>
        <p:spPr>
          <a:xfrm>
            <a:off x="838200" y="1239838"/>
            <a:ext cx="8001000" cy="4808537"/>
          </a:xfrm>
        </p:spPr>
        <p:txBody>
          <a:bodyPr>
            <a:normAutofit/>
          </a:bodyPr>
          <a:lstStyle/>
          <a:p>
            <a:pPr lvl="1" algn="just"/>
            <a:r>
              <a:rPr lang="en-US" sz="3200" dirty="0" smtClean="0"/>
              <a:t>Access </a:t>
            </a:r>
            <a:r>
              <a:rPr lang="en-US" sz="3200" dirty="0"/>
              <a:t>control is the collection of mechanisms that permits managers of a system to exercise a directing or restraining influence over the behavior, use, and content of a system. </a:t>
            </a:r>
            <a:r>
              <a:rPr lang="en-US" sz="3200" dirty="0" smtClean="0"/>
              <a:t>It </a:t>
            </a:r>
            <a:r>
              <a:rPr lang="en-US" sz="3200" dirty="0"/>
              <a:t>permits management to specify what users can do, which resources they can access, and what operations they can perform on a system.</a:t>
            </a:r>
          </a:p>
        </p:txBody>
      </p:sp>
      <p:sp>
        <p:nvSpPr>
          <p:cNvPr id="4" name="Slide Number Placeholder 3"/>
          <p:cNvSpPr>
            <a:spLocks noGrp="1"/>
          </p:cNvSpPr>
          <p:nvPr>
            <p:ph type="sldNum" sz="quarter" idx="12"/>
          </p:nvPr>
        </p:nvSpPr>
        <p:spPr/>
        <p:txBody>
          <a:bodyPr/>
          <a:lstStyle/>
          <a:p>
            <a:pPr>
              <a:defRPr/>
            </a:pPr>
            <a:fld id="{DB4E2C58-197C-4B89-9B06-0737ED4FAF74}" type="slidenum">
              <a:rPr lang="en-US" smtClean="0"/>
              <a:pPr>
                <a:defRPr/>
              </a:pPr>
              <a:t>3</a:t>
            </a:fld>
            <a:endParaRPr lang="en-US"/>
          </a:p>
        </p:txBody>
      </p:sp>
    </p:spTree>
    <p:extLst>
      <p:ext uri="{BB962C8B-B14F-4D97-AF65-F5344CB8AC3E}">
        <p14:creationId xmlns:p14="http://schemas.microsoft.com/office/powerpoint/2010/main" val="3756658966"/>
      </p:ext>
    </p:extLst>
  </p:cSld>
  <p:clrMapOvr>
    <a:masterClrMapping/>
  </p:clrMapOvr>
  <mc:AlternateContent xmlns:mc="http://schemas.openxmlformats.org/markup-compatibility/2006" xmlns:p14="http://schemas.microsoft.com/office/powerpoint/2010/main">
    <mc:Choice Requires="p14">
      <p:transition spd="slow" p14:dur="2000" advTm="2562"/>
    </mc:Choice>
    <mc:Fallback xmlns="">
      <p:transition spd="slow" advTm="2562"/>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dirty="0"/>
              <a:t>Access Control Administration</a:t>
            </a:r>
          </a:p>
        </p:txBody>
      </p:sp>
      <p:sp>
        <p:nvSpPr>
          <p:cNvPr id="88067" name="Rectangle 3"/>
          <p:cNvSpPr>
            <a:spLocks noGrp="1" noChangeArrowheads="1"/>
          </p:cNvSpPr>
          <p:nvPr>
            <p:ph type="body" idx="1"/>
          </p:nvPr>
        </p:nvSpPr>
        <p:spPr>
          <a:xfrm>
            <a:off x="609600" y="1219200"/>
            <a:ext cx="8382000" cy="4524375"/>
          </a:xfrm>
        </p:spPr>
        <p:txBody>
          <a:bodyPr/>
          <a:lstStyle/>
          <a:p>
            <a:pPr>
              <a:lnSpc>
                <a:spcPct val="90000"/>
              </a:lnSpc>
            </a:pPr>
            <a:r>
              <a:rPr lang="en-US" sz="3200" dirty="0"/>
              <a:t>Centralized Access Control Administration:  </a:t>
            </a:r>
          </a:p>
          <a:p>
            <a:pPr lvl="1">
              <a:lnSpc>
                <a:spcPct val="90000"/>
              </a:lnSpc>
            </a:pPr>
            <a:r>
              <a:rPr lang="en-US" sz="2800" dirty="0"/>
              <a:t>One entity is responsible for overseeing access to all corporate resources.</a:t>
            </a:r>
          </a:p>
          <a:p>
            <a:pPr lvl="1">
              <a:lnSpc>
                <a:spcPct val="90000"/>
              </a:lnSpc>
            </a:pPr>
            <a:r>
              <a:rPr lang="en-US" sz="2800" dirty="0"/>
              <a:t>Provides a consistent and uniform method of controlling access rights.</a:t>
            </a:r>
          </a:p>
          <a:p>
            <a:pPr lvl="2">
              <a:lnSpc>
                <a:spcPct val="90000"/>
              </a:lnSpc>
            </a:pPr>
            <a:r>
              <a:rPr lang="en-US" sz="2600" dirty="0"/>
              <a:t>Protocols:  Agreed upon ways of communication</a:t>
            </a:r>
          </a:p>
          <a:p>
            <a:pPr lvl="2">
              <a:lnSpc>
                <a:spcPct val="90000"/>
              </a:lnSpc>
            </a:pPr>
            <a:r>
              <a:rPr lang="en-US" sz="2600" dirty="0"/>
              <a:t>Attribute Value Pairs:  Defined fields that accept certain values.</a:t>
            </a:r>
          </a:p>
        </p:txBody>
      </p:sp>
      <p:sp>
        <p:nvSpPr>
          <p:cNvPr id="5" name="Slide Number Placeholder 4"/>
          <p:cNvSpPr>
            <a:spLocks noGrp="1"/>
          </p:cNvSpPr>
          <p:nvPr>
            <p:ph type="sldNum" sz="quarter" idx="12"/>
          </p:nvPr>
        </p:nvSpPr>
        <p:spPr/>
        <p:txBody>
          <a:bodyPr/>
          <a:lstStyle/>
          <a:p>
            <a:pPr>
              <a:defRPr/>
            </a:pPr>
            <a:fld id="{DB4E2C58-197C-4B89-9B06-0737ED4FAF74}" type="slidenum">
              <a:rPr lang="en-US" smtClean="0"/>
              <a:pPr>
                <a:defRPr/>
              </a:pPr>
              <a:t>30</a:t>
            </a:fld>
            <a:endParaRPr lang="en-US"/>
          </a:p>
        </p:txBody>
      </p:sp>
      <p:sp>
        <p:nvSpPr>
          <p:cNvPr id="6" name="Rectangle 3"/>
          <p:cNvSpPr txBox="1">
            <a:spLocks noChangeArrowheads="1"/>
          </p:cNvSpPr>
          <p:nvPr/>
        </p:nvSpPr>
        <p:spPr bwMode="auto">
          <a:xfrm>
            <a:off x="863184" y="4700094"/>
            <a:ext cx="5562600" cy="173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normAutofit/>
          </a:bodyPr>
          <a:lst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8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Wingdings" panose="05000000000000000000" pitchFamily="2" charset="2"/>
              <a:buChar char="v"/>
              <a:defRPr sz="2400"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Wingdings" panose="05000000000000000000" pitchFamily="2" charset="2"/>
              <a:buChar char="§"/>
              <a:defRPr sz="18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Arial" panose="020B0604020202020204" pitchFamily="34" charset="0"/>
              <a:buChar char="•"/>
              <a:defRPr sz="18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Arial" panose="020B0604020202020204" pitchFamily="34" charset="0"/>
              <a:buChar char="•"/>
              <a:defRPr sz="18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mtClean="0"/>
              <a:t>Types of Centralized Access Control</a:t>
            </a:r>
          </a:p>
          <a:p>
            <a:pPr lvl="1"/>
            <a:r>
              <a:rPr lang="en-US" smtClean="0"/>
              <a:t>Radius</a:t>
            </a:r>
          </a:p>
          <a:p>
            <a:pPr lvl="1"/>
            <a:r>
              <a:rPr lang="en-US" smtClean="0"/>
              <a:t>TACAS</a:t>
            </a:r>
          </a:p>
          <a:p>
            <a:pPr lvl="1"/>
            <a:r>
              <a:rPr lang="en-US" smtClean="0"/>
              <a:t>Diameter</a:t>
            </a:r>
            <a:endParaRPr lang="en-US" dirty="0"/>
          </a:p>
        </p:txBody>
      </p:sp>
    </p:spTree>
    <p:extLst>
      <p:ext uri="{BB962C8B-B14F-4D97-AF65-F5344CB8AC3E}">
        <p14:creationId xmlns:p14="http://schemas.microsoft.com/office/powerpoint/2010/main" val="3668495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RADIUS</a:t>
            </a:r>
            <a:endParaRPr lang="en-US" dirty="0"/>
          </a:p>
        </p:txBody>
      </p:sp>
      <p:sp>
        <p:nvSpPr>
          <p:cNvPr id="3" name="Content Placeholder 2"/>
          <p:cNvSpPr>
            <a:spLocks noGrp="1"/>
          </p:cNvSpPr>
          <p:nvPr>
            <p:ph idx="1"/>
          </p:nvPr>
        </p:nvSpPr>
        <p:spPr>
          <a:xfrm>
            <a:off x="822959" y="1447800"/>
            <a:ext cx="8168641" cy="4572000"/>
          </a:xfrm>
        </p:spPr>
        <p:txBody>
          <a:bodyPr>
            <a:normAutofit fontScale="92500" lnSpcReduction="10000"/>
          </a:bodyPr>
          <a:lstStyle/>
          <a:p>
            <a:pPr>
              <a:lnSpc>
                <a:spcPct val="80000"/>
              </a:lnSpc>
              <a:buFont typeface="Wingdings" panose="05000000000000000000" pitchFamily="2" charset="2"/>
              <a:buChar char="v"/>
            </a:pPr>
            <a:r>
              <a:rPr lang="en-US" sz="2400" b="1" dirty="0" smtClean="0"/>
              <a:t>R</a:t>
            </a:r>
            <a:r>
              <a:rPr lang="en-US" sz="2400" dirty="0" smtClean="0"/>
              <a:t>emote </a:t>
            </a:r>
            <a:r>
              <a:rPr lang="en-US" sz="2400" b="1" dirty="0" smtClean="0"/>
              <a:t>A</a:t>
            </a:r>
            <a:r>
              <a:rPr lang="en-US" sz="2400" dirty="0" smtClean="0"/>
              <a:t>uthentication </a:t>
            </a:r>
            <a:r>
              <a:rPr lang="en-US" sz="2400" b="1" dirty="0" smtClean="0"/>
              <a:t>D</a:t>
            </a:r>
            <a:r>
              <a:rPr lang="en-US" sz="2400" dirty="0" smtClean="0"/>
              <a:t>ial </a:t>
            </a:r>
            <a:r>
              <a:rPr lang="en-US" sz="2400" b="1" dirty="0" smtClean="0"/>
              <a:t>I</a:t>
            </a:r>
            <a:r>
              <a:rPr lang="en-US" sz="2400" dirty="0" smtClean="0"/>
              <a:t>n </a:t>
            </a:r>
            <a:r>
              <a:rPr lang="en-US" sz="2400" b="1" dirty="0" smtClean="0"/>
              <a:t>U</a:t>
            </a:r>
            <a:r>
              <a:rPr lang="en-US" sz="2400" dirty="0" smtClean="0"/>
              <a:t>ser </a:t>
            </a:r>
            <a:r>
              <a:rPr lang="en-US" sz="2400" b="1" dirty="0" smtClean="0"/>
              <a:t>S</a:t>
            </a:r>
            <a:r>
              <a:rPr lang="en-US" sz="2400" dirty="0" smtClean="0"/>
              <a:t>ervice. </a:t>
            </a:r>
          </a:p>
          <a:p>
            <a:pPr>
              <a:lnSpc>
                <a:spcPct val="80000"/>
              </a:lnSpc>
              <a:buFont typeface="Wingdings" panose="05000000000000000000" pitchFamily="2" charset="2"/>
              <a:buChar char="v"/>
            </a:pPr>
            <a:r>
              <a:rPr lang="en-US" sz="2400" dirty="0" smtClean="0"/>
              <a:t>Is a client/server authentication protocol and authenticates and authorizes remote users. </a:t>
            </a:r>
          </a:p>
          <a:p>
            <a:pPr>
              <a:lnSpc>
                <a:spcPct val="80000"/>
              </a:lnSpc>
              <a:buFont typeface="Wingdings" panose="05000000000000000000" pitchFamily="2" charset="2"/>
              <a:buChar char="v"/>
            </a:pPr>
            <a:r>
              <a:rPr lang="en-US" sz="2400" dirty="0" smtClean="0"/>
              <a:t>Most ISPs uses Radius to authenticate customers before they are allowed to access the Internet.</a:t>
            </a:r>
          </a:p>
          <a:p>
            <a:pPr>
              <a:lnSpc>
                <a:spcPct val="80000"/>
              </a:lnSpc>
              <a:buFont typeface="Wingdings" panose="05000000000000000000" pitchFamily="2" charset="2"/>
              <a:buChar char="v"/>
            </a:pPr>
            <a:r>
              <a:rPr lang="en-US" sz="2400" dirty="0" smtClean="0"/>
              <a:t>Radius is an open protocol and can be used in different types of implementations. </a:t>
            </a:r>
          </a:p>
          <a:p>
            <a:pPr>
              <a:lnSpc>
                <a:spcPct val="80000"/>
              </a:lnSpc>
              <a:buFont typeface="Wingdings" panose="05000000000000000000" pitchFamily="2" charset="2"/>
              <a:buChar char="v"/>
            </a:pPr>
            <a:r>
              <a:rPr lang="en-US" sz="2400" dirty="0" smtClean="0"/>
              <a:t>Uses UDP as a transport protocol </a:t>
            </a:r>
          </a:p>
          <a:p>
            <a:pPr>
              <a:lnSpc>
                <a:spcPct val="80000"/>
              </a:lnSpc>
              <a:buFont typeface="Wingdings" panose="05000000000000000000" pitchFamily="2" charset="2"/>
              <a:buChar char="v"/>
            </a:pPr>
            <a:r>
              <a:rPr lang="en-US" sz="2400" dirty="0" smtClean="0"/>
              <a:t>Only encrypts the user’s password as it is being transmitted from Radius client to the radius server.</a:t>
            </a:r>
          </a:p>
          <a:p>
            <a:pPr>
              <a:lnSpc>
                <a:spcPct val="80000"/>
              </a:lnSpc>
              <a:buFont typeface="Wingdings" panose="05000000000000000000" pitchFamily="2" charset="2"/>
              <a:buChar char="v"/>
            </a:pPr>
            <a:r>
              <a:rPr lang="en-US" sz="2400" dirty="0" smtClean="0"/>
              <a:t>Is appropriate protocol when simplistic username/password authentication can take place and users only need an “accept” or “deny” for obtaining access. </a:t>
            </a:r>
          </a:p>
          <a:p>
            <a:pPr>
              <a:buFont typeface="Wingdings" panose="05000000000000000000" pitchFamily="2" charset="2"/>
              <a:buChar char="v"/>
            </a:pPr>
            <a:endParaRPr lang="en-US" sz="2400" dirty="0" smtClean="0"/>
          </a:p>
          <a:p>
            <a:pPr>
              <a:buFont typeface="Wingdings" panose="05000000000000000000" pitchFamily="2" charset="2"/>
              <a:buChar char="v"/>
            </a:pPr>
            <a:endParaRPr lang="en-US" dirty="0"/>
          </a:p>
        </p:txBody>
      </p:sp>
      <p:sp>
        <p:nvSpPr>
          <p:cNvPr id="4" name="Slide Number Placeholder 3"/>
          <p:cNvSpPr>
            <a:spLocks noGrp="1"/>
          </p:cNvSpPr>
          <p:nvPr>
            <p:ph type="sldNum" sz="quarter" idx="12"/>
          </p:nvPr>
        </p:nvSpPr>
        <p:spPr/>
        <p:txBody>
          <a:bodyPr/>
          <a:lstStyle/>
          <a:p>
            <a:pPr>
              <a:defRPr/>
            </a:pPr>
            <a:fld id="{DB4E2C58-197C-4B89-9B06-0737ED4FAF74}" type="slidenum">
              <a:rPr lang="en-US" smtClean="0"/>
              <a:pPr>
                <a:defRPr/>
              </a:pPr>
              <a:t>31</a:t>
            </a:fld>
            <a:endParaRPr lang="en-US"/>
          </a:p>
        </p:txBody>
      </p:sp>
    </p:spTree>
    <p:extLst>
      <p:ext uri="{BB962C8B-B14F-4D97-AF65-F5344CB8AC3E}">
        <p14:creationId xmlns:p14="http://schemas.microsoft.com/office/powerpoint/2010/main" val="2641808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TACACS</a:t>
            </a:r>
            <a:endParaRPr lang="en-US" dirty="0"/>
          </a:p>
        </p:txBody>
      </p:sp>
      <p:sp>
        <p:nvSpPr>
          <p:cNvPr id="3" name="Content Placeholder 2"/>
          <p:cNvSpPr>
            <a:spLocks noGrp="1"/>
          </p:cNvSpPr>
          <p:nvPr>
            <p:ph idx="1"/>
          </p:nvPr>
        </p:nvSpPr>
        <p:spPr>
          <a:xfrm>
            <a:off x="822959" y="1447800"/>
            <a:ext cx="7543801" cy="2438400"/>
          </a:xfrm>
        </p:spPr>
        <p:txBody>
          <a:bodyPr/>
          <a:lstStyle/>
          <a:p>
            <a:pPr>
              <a:lnSpc>
                <a:spcPct val="80000"/>
              </a:lnSpc>
              <a:buFont typeface="Wingdings" panose="05000000000000000000" pitchFamily="2" charset="2"/>
              <a:buChar char="v"/>
            </a:pPr>
            <a:r>
              <a:rPr lang="en-US" sz="2400" b="1" dirty="0" smtClean="0"/>
              <a:t>T</a:t>
            </a:r>
            <a:r>
              <a:rPr lang="en-US" sz="2400" dirty="0" smtClean="0"/>
              <a:t>erminal </a:t>
            </a:r>
            <a:r>
              <a:rPr lang="en-US" sz="2400" b="1" dirty="0" smtClean="0"/>
              <a:t>A</a:t>
            </a:r>
            <a:r>
              <a:rPr lang="en-US" sz="2400" dirty="0" smtClean="0"/>
              <a:t>ccess </a:t>
            </a:r>
            <a:r>
              <a:rPr lang="en-US" sz="2400" b="1" dirty="0" smtClean="0"/>
              <a:t>C</a:t>
            </a:r>
            <a:r>
              <a:rPr lang="en-US" sz="2400" dirty="0" smtClean="0"/>
              <a:t>ontroller </a:t>
            </a:r>
            <a:r>
              <a:rPr lang="en-US" sz="2400" b="1" dirty="0" smtClean="0"/>
              <a:t>A</a:t>
            </a:r>
            <a:r>
              <a:rPr lang="en-US" sz="2400" dirty="0" smtClean="0"/>
              <a:t>ccess </a:t>
            </a:r>
            <a:r>
              <a:rPr lang="en-US" sz="2400" b="1" dirty="0" smtClean="0"/>
              <a:t>C</a:t>
            </a:r>
            <a:r>
              <a:rPr lang="en-US" sz="2400" dirty="0" smtClean="0"/>
              <a:t>ontrol </a:t>
            </a:r>
            <a:r>
              <a:rPr lang="en-US" sz="2400" b="1" dirty="0" smtClean="0"/>
              <a:t>S</a:t>
            </a:r>
            <a:r>
              <a:rPr lang="en-US" sz="2400" dirty="0" smtClean="0"/>
              <a:t>ystem </a:t>
            </a:r>
          </a:p>
          <a:p>
            <a:pPr>
              <a:lnSpc>
                <a:spcPct val="80000"/>
              </a:lnSpc>
              <a:buFont typeface="Wingdings" panose="05000000000000000000" pitchFamily="2" charset="2"/>
              <a:buChar char="v"/>
            </a:pPr>
            <a:r>
              <a:rPr lang="en-US" sz="2400" dirty="0" smtClean="0"/>
              <a:t>Uses TCP as a transport protocol. </a:t>
            </a:r>
          </a:p>
          <a:p>
            <a:pPr>
              <a:lnSpc>
                <a:spcPct val="80000"/>
              </a:lnSpc>
              <a:buFont typeface="Wingdings" panose="05000000000000000000" pitchFamily="2" charset="2"/>
              <a:buChar char="v"/>
            </a:pPr>
            <a:r>
              <a:rPr lang="en-US" sz="2400" dirty="0" smtClean="0"/>
              <a:t>Encrypts all user data and does not have the vulnerabilities that are inherent in the radius protocol. </a:t>
            </a:r>
          </a:p>
          <a:p>
            <a:pPr>
              <a:lnSpc>
                <a:spcPct val="80000"/>
              </a:lnSpc>
              <a:buFont typeface="Wingdings" panose="05000000000000000000" pitchFamily="2" charset="2"/>
              <a:buChar char="v"/>
            </a:pPr>
            <a:r>
              <a:rPr lang="en-US" sz="2400" dirty="0" smtClean="0"/>
              <a:t>Presents true AAA (Authentication, authorization, and accounting) architecture. </a:t>
            </a:r>
            <a:endParaRPr lang="en-US" sz="2400" dirty="0"/>
          </a:p>
        </p:txBody>
      </p:sp>
      <p:sp>
        <p:nvSpPr>
          <p:cNvPr id="4" name="Slide Number Placeholder 3"/>
          <p:cNvSpPr>
            <a:spLocks noGrp="1"/>
          </p:cNvSpPr>
          <p:nvPr>
            <p:ph type="sldNum" sz="quarter" idx="12"/>
          </p:nvPr>
        </p:nvSpPr>
        <p:spPr/>
        <p:txBody>
          <a:bodyPr/>
          <a:lstStyle/>
          <a:p>
            <a:pPr>
              <a:defRPr/>
            </a:pPr>
            <a:fld id="{DB4E2C58-197C-4B89-9B06-0737ED4FAF74}" type="slidenum">
              <a:rPr lang="en-US" smtClean="0"/>
              <a:pPr>
                <a:defRPr/>
              </a:pPr>
              <a:t>32</a:t>
            </a:fld>
            <a:endParaRPr lang="en-US"/>
          </a:p>
        </p:txBody>
      </p:sp>
    </p:spTree>
    <p:extLst>
      <p:ext uri="{BB962C8B-B14F-4D97-AF65-F5344CB8AC3E}">
        <p14:creationId xmlns:p14="http://schemas.microsoft.com/office/powerpoint/2010/main" val="3430840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Diameter</a:t>
            </a:r>
            <a:endParaRPr lang="en-US" dirty="0"/>
          </a:p>
        </p:txBody>
      </p:sp>
      <p:sp>
        <p:nvSpPr>
          <p:cNvPr id="3" name="Content Placeholder 2"/>
          <p:cNvSpPr>
            <a:spLocks noGrp="1"/>
          </p:cNvSpPr>
          <p:nvPr>
            <p:ph idx="1"/>
          </p:nvPr>
        </p:nvSpPr>
        <p:spPr>
          <a:xfrm>
            <a:off x="457200" y="1219200"/>
            <a:ext cx="8229600" cy="2819400"/>
          </a:xfrm>
        </p:spPr>
        <p:txBody>
          <a:bodyPr/>
          <a:lstStyle/>
          <a:p>
            <a:pPr>
              <a:buFont typeface="Wingdings" panose="05000000000000000000" pitchFamily="2" charset="2"/>
              <a:buChar char="v"/>
            </a:pPr>
            <a:r>
              <a:rPr lang="en-US" sz="2400" dirty="0" smtClean="0"/>
              <a:t>Protocol that has been developed to build upon the functionality of radius and overcome many of its limitations.</a:t>
            </a:r>
          </a:p>
          <a:p>
            <a:pPr>
              <a:buFont typeface="Wingdings" panose="05000000000000000000" pitchFamily="2" charset="2"/>
              <a:buChar char="v"/>
            </a:pPr>
            <a:r>
              <a:rPr lang="en-US" sz="2400" dirty="0" smtClean="0"/>
              <a:t>It is an IETF standard defined in (RFC 3588)</a:t>
            </a:r>
          </a:p>
          <a:p>
            <a:pPr>
              <a:buFont typeface="Wingdings" panose="05000000000000000000" pitchFamily="2" charset="2"/>
              <a:buChar char="v"/>
            </a:pPr>
            <a:r>
              <a:rPr lang="en-US" sz="2400" dirty="0" smtClean="0"/>
              <a:t>The various applications that require AAA functions can define their own extensions on top of the Diameter base protocol, and can benefit from the general capabilities provided by the Diameter base protocol. </a:t>
            </a:r>
          </a:p>
        </p:txBody>
      </p:sp>
      <p:pic>
        <p:nvPicPr>
          <p:cNvPr id="24578" name="Picture 2" descr="The relationship of the Diameter base protocol and Diameter applications"/>
          <p:cNvPicPr>
            <a:picLocks noChangeAspect="1" noChangeArrowheads="1"/>
          </p:cNvPicPr>
          <p:nvPr/>
        </p:nvPicPr>
        <p:blipFill>
          <a:blip r:embed="rId2" cstate="print"/>
          <a:srcRect/>
          <a:stretch>
            <a:fillRect/>
          </a:stretch>
        </p:blipFill>
        <p:spPr bwMode="auto">
          <a:xfrm>
            <a:off x="2133600" y="4032354"/>
            <a:ext cx="3891821" cy="1771650"/>
          </a:xfrm>
          <a:prstGeom prst="rect">
            <a:avLst/>
          </a:prstGeom>
          <a:noFill/>
        </p:spPr>
      </p:pic>
      <p:sp>
        <p:nvSpPr>
          <p:cNvPr id="5" name="Slide Number Placeholder 4"/>
          <p:cNvSpPr>
            <a:spLocks noGrp="1"/>
          </p:cNvSpPr>
          <p:nvPr>
            <p:ph type="sldNum" sz="quarter" idx="12"/>
          </p:nvPr>
        </p:nvSpPr>
        <p:spPr/>
        <p:txBody>
          <a:bodyPr/>
          <a:lstStyle/>
          <a:p>
            <a:pPr>
              <a:defRPr/>
            </a:pPr>
            <a:fld id="{DB4E2C58-197C-4B89-9B06-0737ED4FAF74}" type="slidenum">
              <a:rPr lang="en-US" smtClean="0"/>
              <a:pPr>
                <a:defRPr/>
              </a:pPr>
              <a:t>33</a:t>
            </a:fld>
            <a:endParaRPr lang="en-US"/>
          </a:p>
        </p:txBody>
      </p:sp>
    </p:spTree>
    <p:extLst>
      <p:ext uri="{BB962C8B-B14F-4D97-AF65-F5344CB8AC3E}">
        <p14:creationId xmlns:p14="http://schemas.microsoft.com/office/powerpoint/2010/main" val="874388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algn="r"/>
            <a:r>
              <a:rPr lang="en-US" sz="2800"/>
              <a:t>Access Control Administration</a:t>
            </a:r>
          </a:p>
        </p:txBody>
      </p:sp>
      <p:sp>
        <p:nvSpPr>
          <p:cNvPr id="92163" name="Rectangle 3"/>
          <p:cNvSpPr>
            <a:spLocks noGrp="1" noChangeArrowheads="1"/>
          </p:cNvSpPr>
          <p:nvPr>
            <p:ph type="body" idx="1"/>
          </p:nvPr>
        </p:nvSpPr>
        <p:spPr>
          <a:xfrm>
            <a:off x="838200" y="1239839"/>
            <a:ext cx="8001000" cy="2036762"/>
          </a:xfrm>
        </p:spPr>
        <p:txBody>
          <a:bodyPr/>
          <a:lstStyle/>
          <a:p>
            <a:r>
              <a:rPr lang="en-US" dirty="0"/>
              <a:t>Decentralized Access Control Administration:</a:t>
            </a:r>
          </a:p>
          <a:p>
            <a:pPr lvl="1"/>
            <a:r>
              <a:rPr lang="en-US" dirty="0"/>
              <a:t>Gives control of access to the people who are closer to the resources</a:t>
            </a:r>
          </a:p>
          <a:p>
            <a:pPr lvl="1"/>
            <a:r>
              <a:rPr lang="en-US" dirty="0"/>
              <a:t>Has no methods for consistent control, lacks proper consistency.</a:t>
            </a:r>
          </a:p>
        </p:txBody>
      </p:sp>
      <p:sp>
        <p:nvSpPr>
          <p:cNvPr id="5" name="Slide Number Placeholder 4"/>
          <p:cNvSpPr>
            <a:spLocks noGrp="1"/>
          </p:cNvSpPr>
          <p:nvPr>
            <p:ph type="sldNum" sz="quarter" idx="12"/>
          </p:nvPr>
        </p:nvSpPr>
        <p:spPr/>
        <p:txBody>
          <a:bodyPr/>
          <a:lstStyle/>
          <a:p>
            <a:pPr>
              <a:defRPr/>
            </a:pPr>
            <a:fld id="{DB4E2C58-197C-4B89-9B06-0737ED4FAF74}" type="slidenum">
              <a:rPr lang="en-US" smtClean="0"/>
              <a:pPr>
                <a:defRPr/>
              </a:pPr>
              <a:t>34</a:t>
            </a:fld>
            <a:endParaRPr lang="en-US"/>
          </a:p>
        </p:txBody>
      </p:sp>
    </p:spTree>
    <p:extLst>
      <p:ext uri="{BB962C8B-B14F-4D97-AF65-F5344CB8AC3E}">
        <p14:creationId xmlns:p14="http://schemas.microsoft.com/office/powerpoint/2010/main" val="41949681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a:t>Accountability</a:t>
            </a:r>
          </a:p>
        </p:txBody>
      </p:sp>
      <p:sp>
        <p:nvSpPr>
          <p:cNvPr id="21507" name="Rectangle 3"/>
          <p:cNvSpPr>
            <a:spLocks noGrp="1" noChangeArrowheads="1"/>
          </p:cNvSpPr>
          <p:nvPr>
            <p:ph type="body" idx="1"/>
          </p:nvPr>
        </p:nvSpPr>
        <p:spPr/>
        <p:txBody>
          <a:bodyPr/>
          <a:lstStyle/>
          <a:p>
            <a:pPr>
              <a:lnSpc>
                <a:spcPct val="90000"/>
              </a:lnSpc>
            </a:pPr>
            <a:r>
              <a:rPr lang="en-US" sz="3200"/>
              <a:t>Accountability is tracked by recording user, system, and application activities.</a:t>
            </a:r>
          </a:p>
          <a:p>
            <a:pPr>
              <a:lnSpc>
                <a:spcPct val="90000"/>
              </a:lnSpc>
            </a:pPr>
            <a:r>
              <a:rPr lang="en-US" sz="3200"/>
              <a:t>Audit information must be reviewed</a:t>
            </a:r>
          </a:p>
          <a:p>
            <a:pPr lvl="1">
              <a:lnSpc>
                <a:spcPct val="90000"/>
              </a:lnSpc>
            </a:pPr>
            <a:r>
              <a:rPr lang="en-US" sz="2800"/>
              <a:t>Event Oriented Audit Review</a:t>
            </a:r>
          </a:p>
          <a:p>
            <a:pPr lvl="1">
              <a:lnSpc>
                <a:spcPct val="90000"/>
              </a:lnSpc>
            </a:pPr>
            <a:r>
              <a:rPr lang="en-US" sz="2800"/>
              <a:t>Real Time and Near Real Time Review</a:t>
            </a:r>
          </a:p>
          <a:p>
            <a:pPr lvl="1">
              <a:lnSpc>
                <a:spcPct val="90000"/>
              </a:lnSpc>
            </a:pPr>
            <a:r>
              <a:rPr lang="en-US" sz="2800"/>
              <a:t>Audit Reduction Tools</a:t>
            </a:r>
          </a:p>
          <a:p>
            <a:pPr lvl="1">
              <a:lnSpc>
                <a:spcPct val="90000"/>
              </a:lnSpc>
            </a:pPr>
            <a:r>
              <a:rPr lang="en-US" sz="2800"/>
              <a:t>Variance Detection Tools</a:t>
            </a:r>
          </a:p>
          <a:p>
            <a:pPr lvl="1">
              <a:lnSpc>
                <a:spcPct val="90000"/>
              </a:lnSpc>
            </a:pPr>
            <a:r>
              <a:rPr lang="en-US" sz="2800"/>
              <a:t>Attack Signature Tools</a:t>
            </a:r>
          </a:p>
        </p:txBody>
      </p:sp>
      <p:sp>
        <p:nvSpPr>
          <p:cNvPr id="5" name="Slide Number Placeholder 4"/>
          <p:cNvSpPr>
            <a:spLocks noGrp="1"/>
          </p:cNvSpPr>
          <p:nvPr>
            <p:ph type="sldNum" sz="quarter" idx="12"/>
          </p:nvPr>
        </p:nvSpPr>
        <p:spPr/>
        <p:txBody>
          <a:bodyPr/>
          <a:lstStyle/>
          <a:p>
            <a:pPr>
              <a:defRPr/>
            </a:pPr>
            <a:fld id="{DB4E2C58-197C-4B89-9B06-0737ED4FAF74}" type="slidenum">
              <a:rPr lang="en-US" smtClean="0"/>
              <a:pPr>
                <a:defRPr/>
              </a:pPr>
              <a:t>35</a:t>
            </a:fld>
            <a:endParaRPr lang="en-US"/>
          </a:p>
        </p:txBody>
      </p:sp>
    </p:spTree>
    <p:extLst>
      <p:ext uri="{BB962C8B-B14F-4D97-AF65-F5344CB8AC3E}">
        <p14:creationId xmlns:p14="http://schemas.microsoft.com/office/powerpoint/2010/main" val="23227242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dirty="0"/>
              <a:t>Accountability</a:t>
            </a:r>
          </a:p>
        </p:txBody>
      </p:sp>
      <p:sp>
        <p:nvSpPr>
          <p:cNvPr id="108547" name="Rectangle 3"/>
          <p:cNvSpPr>
            <a:spLocks noGrp="1" noChangeArrowheads="1"/>
          </p:cNvSpPr>
          <p:nvPr>
            <p:ph type="body" idx="1"/>
          </p:nvPr>
        </p:nvSpPr>
        <p:spPr/>
        <p:txBody>
          <a:bodyPr/>
          <a:lstStyle/>
          <a:p>
            <a:pPr>
              <a:lnSpc>
                <a:spcPct val="90000"/>
              </a:lnSpc>
            </a:pPr>
            <a:r>
              <a:rPr lang="en-US" sz="2800" dirty="0"/>
              <a:t>Other accountability </a:t>
            </a:r>
            <a:r>
              <a:rPr lang="en-US" sz="2800" dirty="0" smtClean="0"/>
              <a:t>concepts</a:t>
            </a:r>
            <a:endParaRPr lang="en-US" sz="2800" dirty="0"/>
          </a:p>
          <a:p>
            <a:pPr lvl="1">
              <a:lnSpc>
                <a:spcPct val="90000"/>
              </a:lnSpc>
            </a:pPr>
            <a:r>
              <a:rPr lang="en-US" sz="2400" dirty="0"/>
              <a:t>Keystroke Monitoring</a:t>
            </a:r>
          </a:p>
          <a:p>
            <a:pPr lvl="2">
              <a:lnSpc>
                <a:spcPct val="90000"/>
              </a:lnSpc>
            </a:pPr>
            <a:r>
              <a:rPr lang="en-US" sz="2000" dirty="0"/>
              <a:t>Can review and record keystroke entries by a user during an active session.</a:t>
            </a:r>
          </a:p>
          <a:p>
            <a:pPr lvl="2">
              <a:lnSpc>
                <a:spcPct val="90000"/>
              </a:lnSpc>
            </a:pPr>
            <a:r>
              <a:rPr lang="en-US" sz="2000" dirty="0" smtClean="0"/>
              <a:t>May </a:t>
            </a:r>
            <a:r>
              <a:rPr lang="en-US" sz="2000" dirty="0"/>
              <a:t>have privacy implications for an organization</a:t>
            </a:r>
          </a:p>
          <a:p>
            <a:pPr lvl="1">
              <a:lnSpc>
                <a:spcPct val="90000"/>
              </a:lnSpc>
            </a:pPr>
            <a:r>
              <a:rPr lang="en-US" sz="2400" dirty="0"/>
              <a:t>Scrubbing:  Removing specific </a:t>
            </a:r>
            <a:r>
              <a:rPr lang="en-US" sz="2400" dirty="0" smtClean="0"/>
              <a:t>incriminating (implicating) </a:t>
            </a:r>
            <a:r>
              <a:rPr lang="en-US" sz="2400" dirty="0"/>
              <a:t>data within audit logs</a:t>
            </a:r>
          </a:p>
          <a:p>
            <a:pPr lvl="1">
              <a:lnSpc>
                <a:spcPct val="90000"/>
              </a:lnSpc>
            </a:pPr>
            <a:endParaRPr lang="en-US" sz="2400" dirty="0"/>
          </a:p>
        </p:txBody>
      </p:sp>
      <p:sp>
        <p:nvSpPr>
          <p:cNvPr id="5" name="Slide Number Placeholder 4"/>
          <p:cNvSpPr>
            <a:spLocks noGrp="1"/>
          </p:cNvSpPr>
          <p:nvPr>
            <p:ph type="sldNum" sz="quarter" idx="12"/>
          </p:nvPr>
        </p:nvSpPr>
        <p:spPr/>
        <p:txBody>
          <a:bodyPr/>
          <a:lstStyle/>
          <a:p>
            <a:pPr>
              <a:defRPr/>
            </a:pPr>
            <a:fld id="{DB4E2C58-197C-4B89-9B06-0737ED4FAF74}" type="slidenum">
              <a:rPr lang="en-US" smtClean="0"/>
              <a:pPr>
                <a:defRPr/>
              </a:pPr>
              <a:t>36</a:t>
            </a:fld>
            <a:endParaRPr lang="en-US"/>
          </a:p>
        </p:txBody>
      </p:sp>
    </p:spTree>
    <p:extLst>
      <p:ext uri="{BB962C8B-B14F-4D97-AF65-F5344CB8AC3E}">
        <p14:creationId xmlns:p14="http://schemas.microsoft.com/office/powerpoint/2010/main" val="14398979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dirty="0"/>
              <a:t>Access Control Practices</a:t>
            </a:r>
          </a:p>
        </p:txBody>
      </p:sp>
      <p:sp>
        <p:nvSpPr>
          <p:cNvPr id="112643" name="Rectangle 3"/>
          <p:cNvSpPr>
            <a:spLocks noGrp="1" noChangeArrowheads="1"/>
          </p:cNvSpPr>
          <p:nvPr>
            <p:ph type="body" idx="1"/>
          </p:nvPr>
        </p:nvSpPr>
        <p:spPr>
          <a:xfrm>
            <a:off x="304800" y="1219200"/>
            <a:ext cx="8534400" cy="4649787"/>
          </a:xfrm>
        </p:spPr>
        <p:txBody>
          <a:bodyPr/>
          <a:lstStyle/>
          <a:p>
            <a:r>
              <a:rPr lang="en-US" sz="2800" dirty="0"/>
              <a:t>Know the access control tasks that need to be accomplished regularly to ensure satisfactory security.  Best practices include:</a:t>
            </a:r>
          </a:p>
          <a:p>
            <a:pPr lvl="1"/>
            <a:r>
              <a:rPr lang="en-US" sz="2400" dirty="0"/>
              <a:t>Deny access to anonymous accounts</a:t>
            </a:r>
          </a:p>
          <a:p>
            <a:pPr lvl="1"/>
            <a:r>
              <a:rPr lang="en-US" sz="2400" dirty="0"/>
              <a:t>Enforce strict access criteria</a:t>
            </a:r>
          </a:p>
          <a:p>
            <a:pPr lvl="1"/>
            <a:r>
              <a:rPr lang="en-US" sz="2400" dirty="0"/>
              <a:t>Suspend inactive accounts</a:t>
            </a:r>
          </a:p>
          <a:p>
            <a:pPr lvl="1"/>
            <a:r>
              <a:rPr lang="en-US" sz="2400" dirty="0"/>
              <a:t>Replace default passwords</a:t>
            </a:r>
          </a:p>
          <a:p>
            <a:pPr lvl="1"/>
            <a:r>
              <a:rPr lang="en-US" sz="2400" dirty="0"/>
              <a:t>Enforce password rotation</a:t>
            </a:r>
          </a:p>
          <a:p>
            <a:pPr lvl="1"/>
            <a:r>
              <a:rPr lang="en-US" sz="2400" dirty="0"/>
              <a:t>Audit and review</a:t>
            </a:r>
          </a:p>
          <a:p>
            <a:pPr lvl="1"/>
            <a:r>
              <a:rPr lang="en-US" sz="2400" dirty="0"/>
              <a:t>Protect audit logs</a:t>
            </a:r>
          </a:p>
        </p:txBody>
      </p:sp>
      <p:sp>
        <p:nvSpPr>
          <p:cNvPr id="5" name="Slide Number Placeholder 4"/>
          <p:cNvSpPr>
            <a:spLocks noGrp="1"/>
          </p:cNvSpPr>
          <p:nvPr>
            <p:ph type="sldNum" sz="quarter" idx="12"/>
          </p:nvPr>
        </p:nvSpPr>
        <p:spPr/>
        <p:txBody>
          <a:bodyPr/>
          <a:lstStyle/>
          <a:p>
            <a:pPr>
              <a:defRPr/>
            </a:pPr>
            <a:fld id="{DB4E2C58-197C-4B89-9B06-0737ED4FAF74}" type="slidenum">
              <a:rPr lang="en-US" smtClean="0"/>
              <a:pPr>
                <a:defRPr/>
              </a:pPr>
              <a:t>37</a:t>
            </a:fld>
            <a:endParaRPr lang="en-US"/>
          </a:p>
        </p:txBody>
      </p:sp>
    </p:spTree>
    <p:extLst>
      <p:ext uri="{BB962C8B-B14F-4D97-AF65-F5344CB8AC3E}">
        <p14:creationId xmlns:p14="http://schemas.microsoft.com/office/powerpoint/2010/main" val="10750988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a:t>Access Control Practices</a:t>
            </a:r>
          </a:p>
        </p:txBody>
      </p:sp>
      <p:sp>
        <p:nvSpPr>
          <p:cNvPr id="22531" name="Rectangle 3"/>
          <p:cNvSpPr>
            <a:spLocks noGrp="1" noChangeArrowheads="1"/>
          </p:cNvSpPr>
          <p:nvPr>
            <p:ph type="body" idx="1"/>
          </p:nvPr>
        </p:nvSpPr>
        <p:spPr>
          <a:xfrm>
            <a:off x="457200" y="1143000"/>
            <a:ext cx="8229600" cy="5029200"/>
          </a:xfrm>
        </p:spPr>
        <p:txBody>
          <a:bodyPr/>
          <a:lstStyle/>
          <a:p>
            <a:r>
              <a:rPr lang="en-US" sz="2400" dirty="0"/>
              <a:t>Unauthorized Disclosure of Information</a:t>
            </a:r>
          </a:p>
          <a:p>
            <a:pPr lvl="1"/>
            <a:r>
              <a:rPr lang="en-US" sz="2400" dirty="0"/>
              <a:t>Object Reuse</a:t>
            </a:r>
          </a:p>
          <a:p>
            <a:pPr lvl="1"/>
            <a:r>
              <a:rPr lang="en-US" sz="2400" dirty="0"/>
              <a:t>Data Hiding</a:t>
            </a:r>
          </a:p>
          <a:p>
            <a:r>
              <a:rPr lang="en-US" sz="2400" dirty="0"/>
              <a:t>Emanation Security</a:t>
            </a:r>
          </a:p>
          <a:p>
            <a:pPr lvl="1"/>
            <a:r>
              <a:rPr lang="en-US" sz="2400" dirty="0" smtClean="0"/>
              <a:t>Tempest</a:t>
            </a:r>
          </a:p>
          <a:p>
            <a:pPr lvl="2"/>
            <a:r>
              <a:rPr lang="en-US" sz="2000" dirty="0" smtClean="0"/>
              <a:t>Project started by the </a:t>
            </a:r>
            <a:r>
              <a:rPr lang="en-US" sz="2000" dirty="0" err="1" smtClean="0"/>
              <a:t>DoD</a:t>
            </a:r>
            <a:r>
              <a:rPr lang="en-US" sz="2000" dirty="0" smtClean="0"/>
              <a:t> and then turned into a standard that outlines how to develop countermeasures that control spurious electrical signals that are emitted by electronic equipment. </a:t>
            </a:r>
            <a:endParaRPr lang="en-US" sz="2000" dirty="0"/>
          </a:p>
          <a:p>
            <a:pPr lvl="1"/>
            <a:r>
              <a:rPr lang="en-US" sz="2400" dirty="0"/>
              <a:t>White </a:t>
            </a:r>
            <a:r>
              <a:rPr lang="en-US" sz="2400" dirty="0" smtClean="0"/>
              <a:t>Noise</a:t>
            </a:r>
          </a:p>
          <a:p>
            <a:pPr lvl="2"/>
            <a:r>
              <a:rPr lang="en-US" sz="2000" dirty="0" smtClean="0"/>
              <a:t>A uniform spectrum of random electrical signals. </a:t>
            </a:r>
            <a:endParaRPr lang="en-US" sz="2000" dirty="0"/>
          </a:p>
          <a:p>
            <a:pPr lvl="1"/>
            <a:r>
              <a:rPr lang="en-US" sz="2400" dirty="0"/>
              <a:t>Control </a:t>
            </a:r>
            <a:r>
              <a:rPr lang="en-US" sz="2400" dirty="0" smtClean="0"/>
              <a:t>Zone</a:t>
            </a:r>
          </a:p>
          <a:p>
            <a:pPr lvl="2"/>
            <a:r>
              <a:rPr lang="en-US" sz="2000" dirty="0" smtClean="0"/>
              <a:t>Creates a security perimeter and is constructed to protect against unauthorized access to data or compromise of sensitive information. </a:t>
            </a:r>
          </a:p>
          <a:p>
            <a:pPr lvl="2"/>
            <a:endParaRPr lang="en-US" sz="2000" dirty="0"/>
          </a:p>
        </p:txBody>
      </p:sp>
      <p:sp>
        <p:nvSpPr>
          <p:cNvPr id="5" name="Slide Number Placeholder 4"/>
          <p:cNvSpPr>
            <a:spLocks noGrp="1"/>
          </p:cNvSpPr>
          <p:nvPr>
            <p:ph type="sldNum" sz="quarter" idx="12"/>
          </p:nvPr>
        </p:nvSpPr>
        <p:spPr/>
        <p:txBody>
          <a:bodyPr/>
          <a:lstStyle/>
          <a:p>
            <a:pPr>
              <a:defRPr/>
            </a:pPr>
            <a:fld id="{DB4E2C58-197C-4B89-9B06-0737ED4FAF74}" type="slidenum">
              <a:rPr lang="en-US" smtClean="0"/>
              <a:pPr>
                <a:defRPr/>
              </a:pPr>
              <a:t>38</a:t>
            </a:fld>
            <a:endParaRPr lang="en-US"/>
          </a:p>
        </p:txBody>
      </p:sp>
    </p:spTree>
    <p:extLst>
      <p:ext uri="{BB962C8B-B14F-4D97-AF65-F5344CB8AC3E}">
        <p14:creationId xmlns:p14="http://schemas.microsoft.com/office/powerpoint/2010/main" val="5052023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r"/>
            <a:r>
              <a:rPr lang="en-US"/>
              <a:t>Access Control Monitoring</a:t>
            </a:r>
          </a:p>
        </p:txBody>
      </p:sp>
      <p:sp>
        <p:nvSpPr>
          <p:cNvPr id="23555" name="Rectangle 3"/>
          <p:cNvSpPr>
            <a:spLocks noGrp="1" noChangeArrowheads="1"/>
          </p:cNvSpPr>
          <p:nvPr>
            <p:ph type="body" idx="1"/>
          </p:nvPr>
        </p:nvSpPr>
        <p:spPr>
          <a:xfrm>
            <a:off x="838200" y="1239838"/>
            <a:ext cx="8001000" cy="4775200"/>
          </a:xfrm>
        </p:spPr>
        <p:txBody>
          <a:bodyPr/>
          <a:lstStyle/>
          <a:p>
            <a:pPr>
              <a:lnSpc>
                <a:spcPct val="90000"/>
              </a:lnSpc>
            </a:pPr>
            <a:r>
              <a:rPr lang="en-US" sz="3200" dirty="0"/>
              <a:t>Intrusion Detection</a:t>
            </a:r>
          </a:p>
          <a:p>
            <a:pPr lvl="1">
              <a:lnSpc>
                <a:spcPct val="90000"/>
              </a:lnSpc>
            </a:pPr>
            <a:r>
              <a:rPr lang="en-US" sz="2800" dirty="0"/>
              <a:t>Three Common Components</a:t>
            </a:r>
          </a:p>
          <a:p>
            <a:pPr lvl="2">
              <a:lnSpc>
                <a:spcPct val="90000"/>
              </a:lnSpc>
            </a:pPr>
            <a:r>
              <a:rPr lang="en-US" sz="2600" dirty="0"/>
              <a:t>Sensors</a:t>
            </a:r>
          </a:p>
          <a:p>
            <a:pPr lvl="2">
              <a:lnSpc>
                <a:spcPct val="90000"/>
              </a:lnSpc>
            </a:pPr>
            <a:r>
              <a:rPr lang="en-US" sz="2600" dirty="0"/>
              <a:t>Analyzers</a:t>
            </a:r>
          </a:p>
          <a:p>
            <a:pPr lvl="2">
              <a:lnSpc>
                <a:spcPct val="90000"/>
              </a:lnSpc>
            </a:pPr>
            <a:r>
              <a:rPr lang="en-US" sz="2600" dirty="0"/>
              <a:t>Administrator Interfaces</a:t>
            </a:r>
          </a:p>
          <a:p>
            <a:pPr lvl="1">
              <a:lnSpc>
                <a:spcPct val="90000"/>
              </a:lnSpc>
            </a:pPr>
            <a:r>
              <a:rPr lang="en-US" sz="2800" dirty="0"/>
              <a:t>Common Types</a:t>
            </a:r>
          </a:p>
          <a:p>
            <a:pPr lvl="2">
              <a:lnSpc>
                <a:spcPct val="90000"/>
              </a:lnSpc>
            </a:pPr>
            <a:r>
              <a:rPr lang="en-US" sz="2600" dirty="0"/>
              <a:t>Intrusion Detection</a:t>
            </a:r>
          </a:p>
          <a:p>
            <a:pPr lvl="2">
              <a:lnSpc>
                <a:spcPct val="90000"/>
              </a:lnSpc>
            </a:pPr>
            <a:r>
              <a:rPr lang="en-US" sz="2600" dirty="0"/>
              <a:t>Intrusion Prevention</a:t>
            </a:r>
          </a:p>
          <a:p>
            <a:pPr lvl="2">
              <a:lnSpc>
                <a:spcPct val="90000"/>
              </a:lnSpc>
            </a:pPr>
            <a:r>
              <a:rPr lang="en-US" sz="2600" dirty="0"/>
              <a:t>Honeypots</a:t>
            </a:r>
          </a:p>
          <a:p>
            <a:pPr lvl="2">
              <a:lnSpc>
                <a:spcPct val="90000"/>
              </a:lnSpc>
            </a:pPr>
            <a:r>
              <a:rPr lang="en-US" sz="2600" dirty="0"/>
              <a:t>Network Sniffers</a:t>
            </a:r>
          </a:p>
          <a:p>
            <a:pPr lvl="1">
              <a:lnSpc>
                <a:spcPct val="90000"/>
              </a:lnSpc>
              <a:buFont typeface="Times" pitchFamily="18" charset="0"/>
              <a:buNone/>
            </a:pPr>
            <a:endParaRPr lang="en-US" sz="2800" dirty="0"/>
          </a:p>
        </p:txBody>
      </p:sp>
      <p:sp>
        <p:nvSpPr>
          <p:cNvPr id="5" name="Slide Number Placeholder 4"/>
          <p:cNvSpPr>
            <a:spLocks noGrp="1"/>
          </p:cNvSpPr>
          <p:nvPr>
            <p:ph type="sldNum" sz="quarter" idx="12"/>
          </p:nvPr>
        </p:nvSpPr>
        <p:spPr/>
        <p:txBody>
          <a:bodyPr/>
          <a:lstStyle/>
          <a:p>
            <a:pPr>
              <a:defRPr/>
            </a:pPr>
            <a:fld id="{DB4E2C58-197C-4B89-9B06-0737ED4FAF74}" type="slidenum">
              <a:rPr lang="en-US" smtClean="0"/>
              <a:pPr>
                <a:defRPr/>
              </a:pPr>
              <a:t>39</a:t>
            </a:fld>
            <a:endParaRPr lang="en-US"/>
          </a:p>
        </p:txBody>
      </p:sp>
    </p:spTree>
    <p:extLst>
      <p:ext uri="{BB962C8B-B14F-4D97-AF65-F5344CB8AC3E}">
        <p14:creationId xmlns:p14="http://schemas.microsoft.com/office/powerpoint/2010/main" val="2197716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Access </a:t>
            </a:r>
            <a:r>
              <a:rPr lang="en-US" dirty="0" smtClean="0"/>
              <a:t>Control: </a:t>
            </a:r>
            <a:r>
              <a:rPr lang="en-US" dirty="0"/>
              <a:t>Overview</a:t>
            </a:r>
          </a:p>
        </p:txBody>
      </p:sp>
      <p:sp>
        <p:nvSpPr>
          <p:cNvPr id="13315" name="Rectangle 3"/>
          <p:cNvSpPr>
            <a:spLocks noGrp="1" noChangeArrowheads="1"/>
          </p:cNvSpPr>
          <p:nvPr>
            <p:ph type="body" idx="1"/>
          </p:nvPr>
        </p:nvSpPr>
        <p:spPr/>
        <p:txBody>
          <a:bodyPr/>
          <a:lstStyle/>
          <a:p>
            <a:pPr>
              <a:lnSpc>
                <a:spcPct val="80000"/>
              </a:lnSpc>
              <a:buFont typeface="Wingdings" panose="05000000000000000000" pitchFamily="2" charset="2"/>
              <a:buChar char="v"/>
            </a:pPr>
            <a:r>
              <a:rPr lang="en-US" sz="2800" dirty="0">
                <a:solidFill>
                  <a:srgbClr val="FF0000"/>
                </a:solidFill>
              </a:rPr>
              <a:t>Access Controls</a:t>
            </a:r>
            <a:r>
              <a:rPr lang="en-US" sz="2800" dirty="0"/>
              <a:t>:  The security features that control how users and systems communicate and interact with one another.</a:t>
            </a:r>
          </a:p>
          <a:p>
            <a:pPr>
              <a:lnSpc>
                <a:spcPct val="80000"/>
              </a:lnSpc>
              <a:buFont typeface="Wingdings" panose="05000000000000000000" pitchFamily="2" charset="2"/>
              <a:buChar char="v"/>
            </a:pPr>
            <a:r>
              <a:rPr lang="en-US" sz="2800" dirty="0">
                <a:solidFill>
                  <a:srgbClr val="FF0000"/>
                </a:solidFill>
              </a:rPr>
              <a:t>Access</a:t>
            </a:r>
            <a:r>
              <a:rPr lang="en-US" sz="2800" dirty="0"/>
              <a:t>:  The flow of information between subject and object</a:t>
            </a:r>
          </a:p>
          <a:p>
            <a:pPr>
              <a:lnSpc>
                <a:spcPct val="80000"/>
              </a:lnSpc>
              <a:buFont typeface="Wingdings" panose="05000000000000000000" pitchFamily="2" charset="2"/>
              <a:buChar char="v"/>
            </a:pPr>
            <a:r>
              <a:rPr lang="en-US" sz="2800" dirty="0">
                <a:solidFill>
                  <a:srgbClr val="FF0000"/>
                </a:solidFill>
              </a:rPr>
              <a:t>Subject</a:t>
            </a:r>
            <a:r>
              <a:rPr lang="en-US" sz="2800" dirty="0"/>
              <a:t>:  An active entity that requests access to an object or the data in an object</a:t>
            </a:r>
          </a:p>
          <a:p>
            <a:pPr>
              <a:lnSpc>
                <a:spcPct val="80000"/>
              </a:lnSpc>
              <a:buFont typeface="Wingdings" panose="05000000000000000000" pitchFamily="2" charset="2"/>
              <a:buChar char="v"/>
            </a:pPr>
            <a:r>
              <a:rPr lang="en-US" sz="2800" dirty="0">
                <a:solidFill>
                  <a:srgbClr val="FF0000"/>
                </a:solidFill>
              </a:rPr>
              <a:t>Object</a:t>
            </a:r>
            <a:r>
              <a:rPr lang="en-US" sz="2800" dirty="0"/>
              <a:t>:  A passive entity that contains information</a:t>
            </a:r>
          </a:p>
          <a:p>
            <a:pPr>
              <a:lnSpc>
                <a:spcPct val="80000"/>
              </a:lnSpc>
              <a:buFont typeface="Wingdings" panose="05000000000000000000" pitchFamily="2" charset="2"/>
              <a:buChar char="v"/>
            </a:pPr>
            <a:r>
              <a:rPr lang="en-US" sz="2800" dirty="0" smtClean="0"/>
              <a:t> </a:t>
            </a:r>
            <a:r>
              <a:rPr lang="en-US" sz="2800" dirty="0" smtClean="0">
                <a:solidFill>
                  <a:srgbClr val="FF0000"/>
                </a:solidFill>
              </a:rPr>
              <a:t>Security Principle</a:t>
            </a:r>
          </a:p>
          <a:p>
            <a:pPr lvl="1">
              <a:lnSpc>
                <a:spcPct val="80000"/>
              </a:lnSpc>
            </a:pPr>
            <a:r>
              <a:rPr lang="en-US" sz="2400" dirty="0" smtClean="0">
                <a:solidFill>
                  <a:srgbClr val="FF0000"/>
                </a:solidFill>
              </a:rPr>
              <a:t>CIA</a:t>
            </a:r>
            <a:r>
              <a:rPr lang="en-US" sz="2400" dirty="0" smtClean="0"/>
              <a:t> Trade</a:t>
            </a:r>
            <a:endParaRPr lang="en-US" sz="2400" dirty="0"/>
          </a:p>
        </p:txBody>
      </p:sp>
      <p:sp>
        <p:nvSpPr>
          <p:cNvPr id="4" name="Slide Number Placeholder 3"/>
          <p:cNvSpPr>
            <a:spLocks noGrp="1"/>
          </p:cNvSpPr>
          <p:nvPr>
            <p:ph type="sldNum" sz="quarter" idx="12"/>
          </p:nvPr>
        </p:nvSpPr>
        <p:spPr/>
        <p:txBody>
          <a:bodyPr/>
          <a:lstStyle/>
          <a:p>
            <a:pPr>
              <a:defRPr/>
            </a:pPr>
            <a:fld id="{DB4E2C58-197C-4B89-9B06-0737ED4FAF74}" type="slidenum">
              <a:rPr lang="en-US" smtClean="0"/>
              <a:pPr>
                <a:defRPr/>
              </a:pPr>
              <a:t>4</a:t>
            </a:fld>
            <a:endParaRPr lang="en-US"/>
          </a:p>
        </p:txBody>
      </p:sp>
    </p:spTree>
    <p:extLst>
      <p:ext uri="{BB962C8B-B14F-4D97-AF65-F5344CB8AC3E}">
        <p14:creationId xmlns:p14="http://schemas.microsoft.com/office/powerpoint/2010/main" val="23762911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algn="r"/>
            <a:r>
              <a:rPr lang="en-US"/>
              <a:t>Access Control Monitoring</a:t>
            </a:r>
          </a:p>
        </p:txBody>
      </p:sp>
      <p:sp>
        <p:nvSpPr>
          <p:cNvPr id="114691" name="Rectangle 3"/>
          <p:cNvSpPr>
            <a:spLocks noGrp="1" noChangeArrowheads="1"/>
          </p:cNvSpPr>
          <p:nvPr>
            <p:ph type="body" idx="1"/>
          </p:nvPr>
        </p:nvSpPr>
        <p:spPr/>
        <p:txBody>
          <a:bodyPr/>
          <a:lstStyle/>
          <a:p>
            <a:pPr>
              <a:lnSpc>
                <a:spcPct val="90000"/>
              </a:lnSpc>
            </a:pPr>
            <a:r>
              <a:rPr lang="en-US" sz="2800"/>
              <a:t>Two Main Types of Intrusion Detection Systems</a:t>
            </a:r>
          </a:p>
          <a:p>
            <a:pPr lvl="1">
              <a:lnSpc>
                <a:spcPct val="90000"/>
              </a:lnSpc>
            </a:pPr>
            <a:r>
              <a:rPr lang="en-US" sz="2400"/>
              <a:t>Network Based (NIDS)</a:t>
            </a:r>
          </a:p>
          <a:p>
            <a:pPr lvl="1">
              <a:lnSpc>
                <a:spcPct val="90000"/>
              </a:lnSpc>
            </a:pPr>
            <a:r>
              <a:rPr lang="en-US" sz="2400"/>
              <a:t>Host Based (HIDS)</a:t>
            </a:r>
          </a:p>
          <a:p>
            <a:pPr>
              <a:lnSpc>
                <a:spcPct val="90000"/>
              </a:lnSpc>
            </a:pPr>
            <a:r>
              <a:rPr lang="en-US" sz="2800"/>
              <a:t>HIDS and NIDS can be:</a:t>
            </a:r>
          </a:p>
          <a:p>
            <a:pPr lvl="1">
              <a:lnSpc>
                <a:spcPct val="90000"/>
              </a:lnSpc>
            </a:pPr>
            <a:r>
              <a:rPr lang="en-US" sz="2400"/>
              <a:t>Signature Based</a:t>
            </a:r>
          </a:p>
          <a:p>
            <a:pPr lvl="1">
              <a:lnSpc>
                <a:spcPct val="90000"/>
              </a:lnSpc>
            </a:pPr>
            <a:r>
              <a:rPr lang="en-US" sz="2400"/>
              <a:t>Statistical Anomaly Based</a:t>
            </a:r>
          </a:p>
          <a:p>
            <a:pPr lvl="2">
              <a:lnSpc>
                <a:spcPct val="90000"/>
              </a:lnSpc>
            </a:pPr>
            <a:r>
              <a:rPr lang="en-US" sz="2100"/>
              <a:t>Protocol Anomaly Based</a:t>
            </a:r>
          </a:p>
          <a:p>
            <a:pPr lvl="2">
              <a:lnSpc>
                <a:spcPct val="90000"/>
              </a:lnSpc>
            </a:pPr>
            <a:r>
              <a:rPr lang="en-US" sz="2100"/>
              <a:t>Traffic Anomaly Based</a:t>
            </a:r>
          </a:p>
          <a:p>
            <a:pPr lvl="1">
              <a:lnSpc>
                <a:spcPct val="90000"/>
              </a:lnSpc>
            </a:pPr>
            <a:r>
              <a:rPr lang="en-US" sz="2400"/>
              <a:t>Rule Based</a:t>
            </a:r>
          </a:p>
        </p:txBody>
      </p:sp>
      <p:sp>
        <p:nvSpPr>
          <p:cNvPr id="5" name="Slide Number Placeholder 4"/>
          <p:cNvSpPr>
            <a:spLocks noGrp="1"/>
          </p:cNvSpPr>
          <p:nvPr>
            <p:ph type="sldNum" sz="quarter" idx="12"/>
          </p:nvPr>
        </p:nvSpPr>
        <p:spPr/>
        <p:txBody>
          <a:bodyPr/>
          <a:lstStyle/>
          <a:p>
            <a:pPr>
              <a:defRPr/>
            </a:pPr>
            <a:fld id="{DB4E2C58-197C-4B89-9B06-0737ED4FAF74}" type="slidenum">
              <a:rPr lang="en-US" smtClean="0"/>
              <a:pPr>
                <a:defRPr/>
              </a:pPr>
              <a:t>40</a:t>
            </a:fld>
            <a:endParaRPr lang="en-US"/>
          </a:p>
        </p:txBody>
      </p:sp>
    </p:spTree>
    <p:extLst>
      <p:ext uri="{BB962C8B-B14F-4D97-AF65-F5344CB8AC3E}">
        <p14:creationId xmlns:p14="http://schemas.microsoft.com/office/powerpoint/2010/main" val="22982609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algn="r"/>
            <a:r>
              <a:rPr lang="en-US"/>
              <a:t>Access Control Monitoring</a:t>
            </a:r>
          </a:p>
        </p:txBody>
      </p:sp>
      <p:sp>
        <p:nvSpPr>
          <p:cNvPr id="116739" name="Rectangle 3"/>
          <p:cNvSpPr>
            <a:spLocks noGrp="1" noChangeArrowheads="1"/>
          </p:cNvSpPr>
          <p:nvPr>
            <p:ph type="body" idx="1"/>
          </p:nvPr>
        </p:nvSpPr>
        <p:spPr>
          <a:xfrm>
            <a:off x="822959" y="1447800"/>
            <a:ext cx="7543801" cy="1676400"/>
          </a:xfrm>
        </p:spPr>
        <p:txBody>
          <a:bodyPr/>
          <a:lstStyle/>
          <a:p>
            <a:r>
              <a:rPr lang="en-US" dirty="0"/>
              <a:t>Intrusion Prevention Systems</a:t>
            </a:r>
          </a:p>
          <a:p>
            <a:pPr lvl="1"/>
            <a:r>
              <a:rPr lang="en-US" dirty="0" smtClean="0"/>
              <a:t>Is </a:t>
            </a:r>
            <a:r>
              <a:rPr lang="en-US" dirty="0"/>
              <a:t>a preventative and proactive technology, IDS is a detective technology.</a:t>
            </a:r>
          </a:p>
          <a:p>
            <a:pPr lvl="1"/>
            <a:r>
              <a:rPr lang="en-US" dirty="0"/>
              <a:t>Two types:  Network Based (NIPS) and Host Based (HIPS)</a:t>
            </a:r>
          </a:p>
        </p:txBody>
      </p:sp>
      <p:sp>
        <p:nvSpPr>
          <p:cNvPr id="5" name="Slide Number Placeholder 4"/>
          <p:cNvSpPr>
            <a:spLocks noGrp="1"/>
          </p:cNvSpPr>
          <p:nvPr>
            <p:ph type="sldNum" sz="quarter" idx="12"/>
          </p:nvPr>
        </p:nvSpPr>
        <p:spPr/>
        <p:txBody>
          <a:bodyPr/>
          <a:lstStyle/>
          <a:p>
            <a:pPr>
              <a:defRPr/>
            </a:pPr>
            <a:fld id="{DB4E2C58-197C-4B89-9B06-0737ED4FAF74}" type="slidenum">
              <a:rPr lang="en-US" smtClean="0"/>
              <a:pPr>
                <a:defRPr/>
              </a:pPr>
              <a:t>41</a:t>
            </a:fld>
            <a:endParaRPr lang="en-US"/>
          </a:p>
        </p:txBody>
      </p:sp>
      <p:sp>
        <p:nvSpPr>
          <p:cNvPr id="6" name="Rectangle 3"/>
          <p:cNvSpPr txBox="1">
            <a:spLocks noChangeArrowheads="1"/>
          </p:cNvSpPr>
          <p:nvPr/>
        </p:nvSpPr>
        <p:spPr bwMode="auto">
          <a:xfrm>
            <a:off x="761999" y="3329066"/>
            <a:ext cx="7543801"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normAutofit/>
          </a:bodyPr>
          <a:lst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8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Wingdings" panose="05000000000000000000" pitchFamily="2" charset="2"/>
              <a:buChar char="v"/>
              <a:defRPr sz="2400"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Wingdings" panose="05000000000000000000" pitchFamily="2" charset="2"/>
              <a:buChar char="§"/>
              <a:defRPr sz="18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Arial" panose="020B0604020202020204" pitchFamily="34" charset="0"/>
              <a:buChar char="•"/>
              <a:defRPr sz="18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Arial" panose="020B0604020202020204" pitchFamily="34" charset="0"/>
              <a:buChar char="•"/>
              <a:defRPr sz="18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smtClean="0"/>
              <a:t>Honeypots</a:t>
            </a:r>
          </a:p>
          <a:p>
            <a:pPr lvl="1"/>
            <a:r>
              <a:rPr lang="en-US" dirty="0" smtClean="0"/>
              <a:t>An attractive offering that hopes to lure attackers away from critical systems</a:t>
            </a:r>
          </a:p>
          <a:p>
            <a:r>
              <a:rPr lang="en-US" dirty="0" smtClean="0"/>
              <a:t>Network sniffers</a:t>
            </a:r>
          </a:p>
          <a:p>
            <a:pPr lvl="1"/>
            <a:r>
              <a:rPr lang="en-US" dirty="0" smtClean="0"/>
              <a:t>A general term for programs or devices that are able to examine traffic on a LAN segment.</a:t>
            </a:r>
            <a:endParaRPr lang="en-US" dirty="0"/>
          </a:p>
        </p:txBody>
      </p:sp>
    </p:spTree>
    <p:extLst>
      <p:ext uri="{BB962C8B-B14F-4D97-AF65-F5344CB8AC3E}">
        <p14:creationId xmlns:p14="http://schemas.microsoft.com/office/powerpoint/2010/main" val="19274175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WordArt 3"/>
          <p:cNvSpPr>
            <a:spLocks noChangeArrowheads="1" noChangeShapeType="1" noTextEdit="1"/>
          </p:cNvSpPr>
          <p:nvPr/>
        </p:nvSpPr>
        <p:spPr bwMode="gray">
          <a:xfrm>
            <a:off x="2133600" y="1676400"/>
            <a:ext cx="5029200" cy="762000"/>
          </a:xfrm>
          <a:prstGeom prst="rect">
            <a:avLst/>
          </a:prstGeom>
        </p:spPr>
        <p:txBody>
          <a:bodyPr wrap="none" fromWordArt="1">
            <a:prstTxWarp prst="textDeflate">
              <a:avLst>
                <a:gd name="adj" fmla="val 0"/>
              </a:avLst>
            </a:prstTxWarp>
          </a:bodyPr>
          <a:lstStyle/>
          <a:p>
            <a:pPr algn="ctr"/>
            <a:r>
              <a:rPr lang="en-US" sz="5400" b="1" kern="10">
                <a:ln w="19050">
                  <a:solidFill>
                    <a:schemeClr val="bg1"/>
                  </a:solidFill>
                  <a:round/>
                  <a:headEnd/>
                  <a:tailEnd/>
                </a:ln>
                <a:gradFill rotWithShape="1">
                  <a:gsLst>
                    <a:gs pos="0">
                      <a:schemeClr val="accent1"/>
                    </a:gs>
                    <a:gs pos="100000">
                      <a:schemeClr val="tx1"/>
                    </a:gs>
                  </a:gsLst>
                  <a:lin ang="0" scaled="1"/>
                </a:gradFill>
                <a:effectLst>
                  <a:outerShdw dist="71842" dir="2700000" algn="ctr" rotWithShape="0">
                    <a:schemeClr val="bg2">
                      <a:alpha val="50000"/>
                    </a:schemeClr>
                  </a:outerShdw>
                </a:effectLst>
                <a:latin typeface="Verdana"/>
                <a:ea typeface="Verdana"/>
                <a:cs typeface="Verdana"/>
              </a:rPr>
              <a:t>Thank You !</a:t>
            </a:r>
          </a:p>
        </p:txBody>
      </p:sp>
    </p:spTree>
    <p:extLst>
      <p:ext uri="{BB962C8B-B14F-4D97-AF65-F5344CB8AC3E}">
        <p14:creationId xmlns:p14="http://schemas.microsoft.com/office/powerpoint/2010/main" val="1339006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304800"/>
            <a:ext cx="8763000" cy="792163"/>
          </a:xfrm>
        </p:spPr>
        <p:txBody>
          <a:bodyPr/>
          <a:lstStyle/>
          <a:p>
            <a:r>
              <a:rPr lang="en-US" sz="3600" dirty="0"/>
              <a:t>Identification, Authentication</a:t>
            </a:r>
            <a:r>
              <a:rPr lang="en-US" sz="3600" dirty="0" smtClean="0"/>
              <a:t>,  and Authorization</a:t>
            </a:r>
            <a:endParaRPr lang="en-US" sz="3600" dirty="0"/>
          </a:p>
        </p:txBody>
      </p:sp>
      <p:sp>
        <p:nvSpPr>
          <p:cNvPr id="15363" name="Rectangle 3"/>
          <p:cNvSpPr>
            <a:spLocks noGrp="1" noChangeArrowheads="1"/>
          </p:cNvSpPr>
          <p:nvPr>
            <p:ph type="body" idx="1"/>
          </p:nvPr>
        </p:nvSpPr>
        <p:spPr>
          <a:xfrm>
            <a:off x="203616" y="1295400"/>
            <a:ext cx="8610600" cy="4572000"/>
          </a:xfrm>
        </p:spPr>
        <p:txBody>
          <a:bodyPr>
            <a:noAutofit/>
          </a:bodyPr>
          <a:lstStyle/>
          <a:p>
            <a:pPr>
              <a:lnSpc>
                <a:spcPct val="90000"/>
              </a:lnSpc>
            </a:pPr>
            <a:r>
              <a:rPr lang="en-US" sz="3200" dirty="0"/>
              <a:t>Identification, Authentication, and Authorization are distinct functions.</a:t>
            </a:r>
          </a:p>
          <a:p>
            <a:pPr lvl="1"/>
            <a:r>
              <a:rPr lang="en-US" sz="2800" dirty="0" smtClean="0">
                <a:solidFill>
                  <a:srgbClr val="FF0000"/>
                </a:solidFill>
              </a:rPr>
              <a:t>Identification</a:t>
            </a:r>
          </a:p>
          <a:p>
            <a:pPr lvl="2"/>
            <a:r>
              <a:rPr lang="en-US" sz="2400" dirty="0" smtClean="0"/>
              <a:t>Method of establishing the subject’s (user, program, process) identity.</a:t>
            </a:r>
          </a:p>
          <a:p>
            <a:pPr lvl="1"/>
            <a:r>
              <a:rPr lang="en-US" sz="2800" dirty="0" smtClean="0">
                <a:solidFill>
                  <a:srgbClr val="FF0000"/>
                </a:solidFill>
              </a:rPr>
              <a:t>Authentication</a:t>
            </a:r>
          </a:p>
          <a:p>
            <a:pPr lvl="2"/>
            <a:r>
              <a:rPr lang="en-US" sz="2400" dirty="0" smtClean="0"/>
              <a:t>Method of proving the identity.</a:t>
            </a:r>
          </a:p>
          <a:p>
            <a:pPr lvl="1"/>
            <a:r>
              <a:rPr lang="en-US" sz="2800" dirty="0" smtClean="0">
                <a:solidFill>
                  <a:srgbClr val="FF0000"/>
                </a:solidFill>
              </a:rPr>
              <a:t>Authorization</a:t>
            </a:r>
          </a:p>
          <a:p>
            <a:pPr lvl="2"/>
            <a:r>
              <a:rPr lang="en-US" sz="2400" dirty="0" smtClean="0"/>
              <a:t>Determines that the proven identity has some set of characteristics associated with it that gives it the right to access the requested resources. </a:t>
            </a:r>
          </a:p>
          <a:p>
            <a:pPr lvl="1"/>
            <a:endParaRPr lang="en-US" sz="2800" dirty="0" smtClean="0"/>
          </a:p>
          <a:p>
            <a:pPr>
              <a:lnSpc>
                <a:spcPct val="90000"/>
              </a:lnSpc>
            </a:pPr>
            <a:endParaRPr lang="en-US" sz="3200" dirty="0"/>
          </a:p>
        </p:txBody>
      </p:sp>
      <p:sp>
        <p:nvSpPr>
          <p:cNvPr id="4" name="Slide Number Placeholder 3"/>
          <p:cNvSpPr>
            <a:spLocks noGrp="1"/>
          </p:cNvSpPr>
          <p:nvPr>
            <p:ph type="sldNum" sz="quarter" idx="12"/>
          </p:nvPr>
        </p:nvSpPr>
        <p:spPr/>
        <p:txBody>
          <a:bodyPr/>
          <a:lstStyle/>
          <a:p>
            <a:pPr>
              <a:defRPr/>
            </a:pPr>
            <a:fld id="{DB4E2C58-197C-4B89-9B06-0737ED4FAF74}" type="slidenum">
              <a:rPr lang="en-US" smtClean="0"/>
              <a:pPr>
                <a:defRPr/>
              </a:pPr>
              <a:t>5</a:t>
            </a:fld>
            <a:endParaRPr lang="en-US"/>
          </a:p>
        </p:txBody>
      </p:sp>
    </p:spTree>
    <p:extLst>
      <p:ext uri="{BB962C8B-B14F-4D97-AF65-F5344CB8AC3E}">
        <p14:creationId xmlns:p14="http://schemas.microsoft.com/office/powerpoint/2010/main" val="138447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a:t>Identification</a:t>
            </a:r>
          </a:p>
        </p:txBody>
      </p:sp>
      <p:sp>
        <p:nvSpPr>
          <p:cNvPr id="27651" name="Rectangle 3"/>
          <p:cNvSpPr>
            <a:spLocks noGrp="1" noChangeArrowheads="1"/>
          </p:cNvSpPr>
          <p:nvPr>
            <p:ph type="body" idx="1"/>
          </p:nvPr>
        </p:nvSpPr>
        <p:spPr>
          <a:xfrm>
            <a:off x="533401" y="1295400"/>
            <a:ext cx="8153400" cy="4953000"/>
          </a:xfrm>
        </p:spPr>
        <p:txBody>
          <a:bodyPr>
            <a:noAutofit/>
          </a:bodyPr>
          <a:lstStyle/>
          <a:p>
            <a:pPr>
              <a:lnSpc>
                <a:spcPct val="100000"/>
              </a:lnSpc>
            </a:pPr>
            <a:r>
              <a:rPr lang="en-US" sz="3200" dirty="0"/>
              <a:t>Identification</a:t>
            </a:r>
          </a:p>
          <a:p>
            <a:pPr lvl="1">
              <a:lnSpc>
                <a:spcPct val="100000"/>
              </a:lnSpc>
            </a:pPr>
            <a:r>
              <a:rPr lang="en-US" sz="2800" dirty="0"/>
              <a:t>Method of establishing the subject’s (user, program, process) identity.</a:t>
            </a:r>
          </a:p>
          <a:p>
            <a:pPr lvl="2">
              <a:lnSpc>
                <a:spcPct val="100000"/>
              </a:lnSpc>
            </a:pPr>
            <a:r>
              <a:rPr lang="en-US" sz="2400" dirty="0"/>
              <a:t>Use of user name or other public information.</a:t>
            </a:r>
          </a:p>
          <a:p>
            <a:pPr lvl="2">
              <a:lnSpc>
                <a:spcPct val="100000"/>
              </a:lnSpc>
            </a:pPr>
            <a:r>
              <a:rPr lang="en-US" sz="2400" dirty="0" smtClean="0"/>
              <a:t>Know </a:t>
            </a:r>
            <a:r>
              <a:rPr lang="en-US" sz="2400" dirty="0"/>
              <a:t>identification component requirements</a:t>
            </a:r>
            <a:r>
              <a:rPr lang="en-US" sz="2000" dirty="0" smtClean="0"/>
              <a:t>.</a:t>
            </a:r>
          </a:p>
          <a:p>
            <a:pPr marL="628650" lvl="1" indent="-228600">
              <a:lnSpc>
                <a:spcPct val="100000"/>
              </a:lnSpc>
            </a:pPr>
            <a:r>
              <a:rPr lang="en-US" sz="2800" dirty="0" smtClean="0"/>
              <a:t>When issuing identification values to users, the following should be in place:</a:t>
            </a:r>
          </a:p>
          <a:p>
            <a:pPr marL="1028700" lvl="2">
              <a:lnSpc>
                <a:spcPct val="100000"/>
              </a:lnSpc>
            </a:pPr>
            <a:r>
              <a:rPr lang="en-US" sz="2400" dirty="0" smtClean="0"/>
              <a:t>Each value should be unique, for user accountability;</a:t>
            </a:r>
          </a:p>
          <a:p>
            <a:pPr marL="1028700" lvl="2">
              <a:lnSpc>
                <a:spcPct val="100000"/>
              </a:lnSpc>
            </a:pPr>
            <a:r>
              <a:rPr lang="en-US" sz="2400" dirty="0" smtClean="0"/>
              <a:t>A standard naming scheme should be followed;</a:t>
            </a:r>
          </a:p>
          <a:p>
            <a:pPr marL="1028700" lvl="2">
              <a:lnSpc>
                <a:spcPct val="100000"/>
              </a:lnSpc>
            </a:pPr>
            <a:r>
              <a:rPr lang="en-US" sz="2400" dirty="0" smtClean="0"/>
              <a:t>The value should be non-descriptive of the user’s position or tasks</a:t>
            </a:r>
            <a:r>
              <a:rPr lang="en-US" sz="2400" dirty="0"/>
              <a:t>.</a:t>
            </a:r>
            <a:endParaRPr lang="en-US" sz="2000" dirty="0"/>
          </a:p>
        </p:txBody>
      </p:sp>
      <p:sp>
        <p:nvSpPr>
          <p:cNvPr id="4" name="Slide Number Placeholder 3"/>
          <p:cNvSpPr>
            <a:spLocks noGrp="1"/>
          </p:cNvSpPr>
          <p:nvPr>
            <p:ph type="sldNum" sz="quarter" idx="12"/>
          </p:nvPr>
        </p:nvSpPr>
        <p:spPr/>
        <p:txBody>
          <a:bodyPr/>
          <a:lstStyle/>
          <a:p>
            <a:pPr>
              <a:defRPr/>
            </a:pPr>
            <a:fld id="{DB4E2C58-197C-4B89-9B06-0737ED4FAF74}" type="slidenum">
              <a:rPr lang="en-US" smtClean="0"/>
              <a:pPr>
                <a:defRPr/>
              </a:pPr>
              <a:t>6</a:t>
            </a:fld>
            <a:endParaRPr lang="en-US"/>
          </a:p>
        </p:txBody>
      </p:sp>
    </p:spTree>
    <p:extLst>
      <p:ext uri="{BB962C8B-B14F-4D97-AF65-F5344CB8AC3E}">
        <p14:creationId xmlns:p14="http://schemas.microsoft.com/office/powerpoint/2010/main" val="1950373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a:t>Authentication</a:t>
            </a:r>
          </a:p>
        </p:txBody>
      </p:sp>
      <p:sp>
        <p:nvSpPr>
          <p:cNvPr id="28675" name="Rectangle 3"/>
          <p:cNvSpPr>
            <a:spLocks noGrp="1" noChangeArrowheads="1"/>
          </p:cNvSpPr>
          <p:nvPr>
            <p:ph type="body" idx="1"/>
          </p:nvPr>
        </p:nvSpPr>
        <p:spPr>
          <a:xfrm>
            <a:off x="457200" y="1219200"/>
            <a:ext cx="8229600" cy="4953000"/>
          </a:xfrm>
        </p:spPr>
        <p:txBody>
          <a:bodyPr>
            <a:normAutofit lnSpcReduction="10000"/>
          </a:bodyPr>
          <a:lstStyle/>
          <a:p>
            <a:r>
              <a:rPr lang="en-US" sz="3200" dirty="0"/>
              <a:t>Authentication</a:t>
            </a:r>
          </a:p>
          <a:p>
            <a:pPr lvl="1"/>
            <a:r>
              <a:rPr lang="en-US" sz="2800" dirty="0"/>
              <a:t>Method of proving the identity.</a:t>
            </a:r>
          </a:p>
          <a:p>
            <a:pPr lvl="2"/>
            <a:r>
              <a:rPr lang="en-US" sz="2800" dirty="0"/>
              <a:t>Something a person is, has, or does.</a:t>
            </a:r>
          </a:p>
          <a:p>
            <a:pPr lvl="2"/>
            <a:r>
              <a:rPr lang="en-US" sz="2800" dirty="0"/>
              <a:t>Use of biometrics, passwords, passphrase, token, or other private information.</a:t>
            </a:r>
          </a:p>
          <a:p>
            <a:pPr lvl="2"/>
            <a:endParaRPr lang="en-US" sz="2000" dirty="0"/>
          </a:p>
          <a:p>
            <a:r>
              <a:rPr lang="en-US" sz="3200" dirty="0">
                <a:solidFill>
                  <a:srgbClr val="FF0000"/>
                </a:solidFill>
              </a:rPr>
              <a:t>Strong Authentication </a:t>
            </a:r>
            <a:r>
              <a:rPr lang="en-US" sz="3200" dirty="0"/>
              <a:t>is </a:t>
            </a:r>
            <a:r>
              <a:rPr lang="en-US" sz="3200" dirty="0" smtClean="0"/>
              <a:t>important</a:t>
            </a:r>
          </a:p>
          <a:p>
            <a:r>
              <a:rPr lang="en-US" sz="3200" dirty="0" smtClean="0"/>
              <a:t>To be properly </a:t>
            </a:r>
            <a:r>
              <a:rPr lang="en-US" sz="3200" b="1" i="1" dirty="0" smtClean="0"/>
              <a:t>authenticated</a:t>
            </a:r>
            <a:r>
              <a:rPr lang="en-US" sz="3200" dirty="0" smtClean="0"/>
              <a:t>, the subject is usually required to provide a second piece to the credential set (i.e., password, passphrase, key, PIN, token etc).</a:t>
            </a:r>
            <a:endParaRPr lang="en-US" dirty="0"/>
          </a:p>
        </p:txBody>
      </p:sp>
      <p:sp>
        <p:nvSpPr>
          <p:cNvPr id="4" name="Slide Number Placeholder 3"/>
          <p:cNvSpPr>
            <a:spLocks noGrp="1"/>
          </p:cNvSpPr>
          <p:nvPr>
            <p:ph type="sldNum" sz="quarter" idx="12"/>
          </p:nvPr>
        </p:nvSpPr>
        <p:spPr/>
        <p:txBody>
          <a:bodyPr/>
          <a:lstStyle/>
          <a:p>
            <a:pPr>
              <a:defRPr/>
            </a:pPr>
            <a:fld id="{DB4E2C58-197C-4B89-9B06-0737ED4FAF74}" type="slidenum">
              <a:rPr lang="en-US" smtClean="0"/>
              <a:pPr>
                <a:defRPr/>
              </a:pPr>
              <a:t>7</a:t>
            </a:fld>
            <a:endParaRPr lang="en-US"/>
          </a:p>
        </p:txBody>
      </p:sp>
    </p:spTree>
    <p:extLst>
      <p:ext uri="{BB962C8B-B14F-4D97-AF65-F5344CB8AC3E}">
        <p14:creationId xmlns:p14="http://schemas.microsoft.com/office/powerpoint/2010/main" val="577557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Authentication Methods</a:t>
            </a:r>
            <a:endParaRPr lang="en-US" dirty="0"/>
          </a:p>
        </p:txBody>
      </p:sp>
      <p:sp>
        <p:nvSpPr>
          <p:cNvPr id="3" name="Content Placeholder 2"/>
          <p:cNvSpPr>
            <a:spLocks noGrp="1"/>
          </p:cNvSpPr>
          <p:nvPr>
            <p:ph idx="1"/>
          </p:nvPr>
        </p:nvSpPr>
        <p:spPr>
          <a:xfrm>
            <a:off x="822959" y="1447800"/>
            <a:ext cx="8168641" cy="4572000"/>
          </a:xfrm>
        </p:spPr>
        <p:txBody>
          <a:bodyPr>
            <a:noAutofit/>
          </a:bodyPr>
          <a:lstStyle/>
          <a:p>
            <a:r>
              <a:rPr lang="en-US" sz="3200" dirty="0" smtClean="0"/>
              <a:t>There are </a:t>
            </a:r>
            <a:r>
              <a:rPr lang="en-US" sz="3200" dirty="0" smtClean="0">
                <a:solidFill>
                  <a:srgbClr val="FF0000"/>
                </a:solidFill>
              </a:rPr>
              <a:t>3 primary authentication methods</a:t>
            </a:r>
            <a:r>
              <a:rPr lang="en-US" sz="3200" dirty="0" smtClean="0"/>
              <a:t>. Sensitive or critical information should be protected by employing at least two of them (two-or three-factor authentication). </a:t>
            </a:r>
          </a:p>
          <a:p>
            <a:pPr lvl="1"/>
            <a:r>
              <a:rPr lang="en-US" sz="2800" dirty="0" smtClean="0">
                <a:solidFill>
                  <a:srgbClr val="FF0000"/>
                </a:solidFill>
              </a:rPr>
              <a:t>Knowledge</a:t>
            </a:r>
            <a:r>
              <a:rPr lang="en-US" sz="2800" dirty="0" smtClean="0"/>
              <a:t> -Something you know, such as a password, passphrase or PIN.</a:t>
            </a:r>
          </a:p>
          <a:p>
            <a:pPr lvl="1"/>
            <a:r>
              <a:rPr lang="en-US" sz="2800" dirty="0" smtClean="0">
                <a:solidFill>
                  <a:srgbClr val="FF0000"/>
                </a:solidFill>
              </a:rPr>
              <a:t>Ownership</a:t>
            </a:r>
            <a:r>
              <a:rPr lang="en-US" sz="2800" dirty="0" smtClean="0"/>
              <a:t> -For example, tokens and Smart cards.</a:t>
            </a:r>
          </a:p>
          <a:p>
            <a:pPr lvl="1"/>
            <a:r>
              <a:rPr lang="en-US" sz="2800" dirty="0" smtClean="0">
                <a:solidFill>
                  <a:srgbClr val="FF0000"/>
                </a:solidFill>
              </a:rPr>
              <a:t>Characteristics</a:t>
            </a:r>
            <a:r>
              <a:rPr lang="en-US" sz="2800" dirty="0" smtClean="0"/>
              <a:t> -Biometrics are digitized representations of physical features (such as fingerprints) or physical actions (such as signatures).</a:t>
            </a:r>
          </a:p>
          <a:p>
            <a:endParaRPr lang="en-US" sz="3200" dirty="0"/>
          </a:p>
        </p:txBody>
      </p:sp>
      <p:sp>
        <p:nvSpPr>
          <p:cNvPr id="4" name="Slide Number Placeholder 3"/>
          <p:cNvSpPr>
            <a:spLocks noGrp="1"/>
          </p:cNvSpPr>
          <p:nvPr>
            <p:ph type="sldNum" sz="quarter" idx="12"/>
          </p:nvPr>
        </p:nvSpPr>
        <p:spPr/>
        <p:txBody>
          <a:bodyPr/>
          <a:lstStyle/>
          <a:p>
            <a:pPr>
              <a:defRPr/>
            </a:pPr>
            <a:fld id="{DB4E2C58-197C-4B89-9B06-0737ED4FAF74}" type="slidenum">
              <a:rPr lang="en-US" smtClean="0"/>
              <a:pPr>
                <a:defRPr/>
              </a:pPr>
              <a:t>8</a:t>
            </a:fld>
            <a:endParaRPr lang="en-US"/>
          </a:p>
        </p:txBody>
      </p:sp>
    </p:spTree>
    <p:extLst>
      <p:ext uri="{BB962C8B-B14F-4D97-AF65-F5344CB8AC3E}">
        <p14:creationId xmlns:p14="http://schemas.microsoft.com/office/powerpoint/2010/main" val="2235885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6553200" y="6324600"/>
            <a:ext cx="2133600" cy="320675"/>
          </a:xfrm>
        </p:spPr>
        <p:txBody>
          <a:bodyPr/>
          <a:lstStyle/>
          <a:p>
            <a:pPr algn="r"/>
            <a:fld id="{294766BF-38F3-447B-9240-32B6A98412AA}" type="slidenum">
              <a:rPr lang="en-US"/>
              <a:pPr algn="r"/>
              <a:t>9</a:t>
            </a:fld>
            <a:endParaRPr lang="en-US" sz="1400" dirty="0">
              <a:latin typeface="Times" pitchFamily="18" charset="0"/>
            </a:endParaRPr>
          </a:p>
        </p:txBody>
      </p:sp>
      <p:sp>
        <p:nvSpPr>
          <p:cNvPr id="36866" name="Rectangle 2"/>
          <p:cNvSpPr>
            <a:spLocks noGrp="1" noChangeArrowheads="1"/>
          </p:cNvSpPr>
          <p:nvPr>
            <p:ph type="title"/>
          </p:nvPr>
        </p:nvSpPr>
        <p:spPr/>
        <p:txBody>
          <a:bodyPr/>
          <a:lstStyle/>
          <a:p>
            <a:r>
              <a:rPr lang="en-US" dirty="0"/>
              <a:t>Authentication</a:t>
            </a:r>
          </a:p>
        </p:txBody>
      </p:sp>
      <p:sp>
        <p:nvSpPr>
          <p:cNvPr id="36867" name="Rectangle 3"/>
          <p:cNvSpPr>
            <a:spLocks noGrp="1" noChangeArrowheads="1"/>
          </p:cNvSpPr>
          <p:nvPr>
            <p:ph type="body" idx="1"/>
          </p:nvPr>
        </p:nvSpPr>
        <p:spPr>
          <a:xfrm>
            <a:off x="76199" y="1143000"/>
            <a:ext cx="7543801" cy="3200400"/>
          </a:xfrm>
        </p:spPr>
        <p:txBody>
          <a:bodyPr/>
          <a:lstStyle/>
          <a:p>
            <a:pPr>
              <a:lnSpc>
                <a:spcPct val="90000"/>
              </a:lnSpc>
            </a:pPr>
            <a:r>
              <a:rPr lang="en-US" sz="2800" dirty="0">
                <a:solidFill>
                  <a:srgbClr val="FF0000"/>
                </a:solidFill>
              </a:rPr>
              <a:t>Biometrics</a:t>
            </a:r>
          </a:p>
          <a:p>
            <a:pPr lvl="1">
              <a:lnSpc>
                <a:spcPct val="90000"/>
              </a:lnSpc>
            </a:pPr>
            <a:r>
              <a:rPr lang="en-US" sz="2400" dirty="0"/>
              <a:t>Verifies an identity by analyzing a unique person attribute or behavior (e.g., what a person “is”).</a:t>
            </a:r>
          </a:p>
          <a:p>
            <a:pPr>
              <a:lnSpc>
                <a:spcPct val="90000"/>
              </a:lnSpc>
            </a:pPr>
            <a:r>
              <a:rPr lang="en-US" sz="2800" dirty="0"/>
              <a:t>Most expensive way to prove identity, also has difficulties with user acceptance.</a:t>
            </a:r>
          </a:p>
          <a:p>
            <a:pPr>
              <a:lnSpc>
                <a:spcPct val="90000"/>
              </a:lnSpc>
            </a:pPr>
            <a:r>
              <a:rPr lang="en-US" sz="2800" dirty="0"/>
              <a:t>Many different types of biometric systems, know the most common.</a:t>
            </a:r>
          </a:p>
        </p:txBody>
      </p:sp>
      <p:pic>
        <p:nvPicPr>
          <p:cNvPr id="5" name="Image 4" descr="Sans titre.bmp"/>
          <p:cNvPicPr>
            <a:picLocks noChangeAspect="1" noChangeArrowheads="1"/>
          </p:cNvPicPr>
          <p:nvPr/>
        </p:nvPicPr>
        <p:blipFill>
          <a:blip r:embed="rId3" cstate="print"/>
          <a:srcRect/>
          <a:stretch>
            <a:fillRect/>
          </a:stretch>
        </p:blipFill>
        <p:spPr bwMode="auto">
          <a:xfrm>
            <a:off x="3124200" y="3779520"/>
            <a:ext cx="4409661" cy="3017520"/>
          </a:xfrm>
          <a:prstGeom prst="rect">
            <a:avLst/>
          </a:prstGeom>
          <a:noFill/>
          <a:ln w="9525">
            <a:noFill/>
            <a:miter lim="800000"/>
            <a:headEnd/>
            <a:tailEnd/>
          </a:ln>
        </p:spPr>
      </p:pic>
    </p:spTree>
    <p:extLst>
      <p:ext uri="{BB962C8B-B14F-4D97-AF65-F5344CB8AC3E}">
        <p14:creationId xmlns:p14="http://schemas.microsoft.com/office/powerpoint/2010/main" val="1680688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5476</TotalTime>
  <Words>2613</Words>
  <Application>Microsoft Office PowerPoint</Application>
  <PresentationFormat>On-screen Show (4:3)</PresentationFormat>
  <Paragraphs>377</Paragraphs>
  <Slides>42</Slides>
  <Notes>30</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vt:lpstr>
      <vt:lpstr>Calibri</vt:lpstr>
      <vt:lpstr>Calibri Light</vt:lpstr>
      <vt:lpstr>新細明體</vt:lpstr>
      <vt:lpstr>Times</vt:lpstr>
      <vt:lpstr>Verdana</vt:lpstr>
      <vt:lpstr>Wingdings</vt:lpstr>
      <vt:lpstr>Retrospect</vt:lpstr>
      <vt:lpstr>Unit 4:  Authentication and Access Control  </vt:lpstr>
      <vt:lpstr>Outline</vt:lpstr>
      <vt:lpstr>Access Controls</vt:lpstr>
      <vt:lpstr>Access Control: Overview</vt:lpstr>
      <vt:lpstr>Identification, Authentication,  and Authorization</vt:lpstr>
      <vt:lpstr>Identification</vt:lpstr>
      <vt:lpstr>Authentication</vt:lpstr>
      <vt:lpstr>Authentication Methods</vt:lpstr>
      <vt:lpstr>Authentication</vt:lpstr>
      <vt:lpstr>Authentication</vt:lpstr>
      <vt:lpstr>Authentication</vt:lpstr>
      <vt:lpstr>Authentication</vt:lpstr>
      <vt:lpstr>Authentication</vt:lpstr>
      <vt:lpstr>Authorization</vt:lpstr>
      <vt:lpstr>Authorization</vt:lpstr>
      <vt:lpstr>Authorization</vt:lpstr>
      <vt:lpstr>Authorization</vt:lpstr>
      <vt:lpstr>Authorization</vt:lpstr>
      <vt:lpstr>SSO Process</vt:lpstr>
      <vt:lpstr>SSO Technologies</vt:lpstr>
      <vt:lpstr>SSO : Pros and Cons</vt:lpstr>
      <vt:lpstr>Access Control Models</vt:lpstr>
      <vt:lpstr>Access Control Models</vt:lpstr>
      <vt:lpstr>Access Control Techniques</vt:lpstr>
      <vt:lpstr>Access Control Techniques</vt:lpstr>
      <vt:lpstr>Access Control Techniques</vt:lpstr>
      <vt:lpstr>Access Control Techniques</vt:lpstr>
      <vt:lpstr>Access Control Matrix</vt:lpstr>
      <vt:lpstr>Access Control Techniques</vt:lpstr>
      <vt:lpstr>Access Control Administration</vt:lpstr>
      <vt:lpstr>RADIUS</vt:lpstr>
      <vt:lpstr>TACACS</vt:lpstr>
      <vt:lpstr>Diameter</vt:lpstr>
      <vt:lpstr>Access Control Administration</vt:lpstr>
      <vt:lpstr>Accountability</vt:lpstr>
      <vt:lpstr>Accountability</vt:lpstr>
      <vt:lpstr>Access Control Practices</vt:lpstr>
      <vt:lpstr>Access Control Practices</vt:lpstr>
      <vt:lpstr>Access Control Monitoring</vt:lpstr>
      <vt:lpstr>Access Control Monitoring</vt:lpstr>
      <vt:lpstr>Access Control Monitoring</vt:lpstr>
      <vt:lpstr>PowerPoint Presentation</vt:lpstr>
    </vt:vector>
  </TitlesOfParts>
  <Company>&lt;egyptian hak&gt;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NITC yearly Work Plan  FY2065/66</dc:title>
  <dc:creator>Sunil</dc:creator>
  <cp:lastModifiedBy>baburd</cp:lastModifiedBy>
  <cp:revision>448</cp:revision>
  <dcterms:created xsi:type="dcterms:W3CDTF">2008-08-03T08:42:07Z</dcterms:created>
  <dcterms:modified xsi:type="dcterms:W3CDTF">2017-05-26T01:30:18Z</dcterms:modified>
</cp:coreProperties>
</file>